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31"/>
  </p:notesMasterIdLst>
  <p:sldIdLst>
    <p:sldId id="257" r:id="rId6"/>
    <p:sldId id="482" r:id="rId7"/>
    <p:sldId id="483" r:id="rId8"/>
    <p:sldId id="437" r:id="rId9"/>
    <p:sldId id="458" r:id="rId10"/>
    <p:sldId id="469" r:id="rId11"/>
    <p:sldId id="472" r:id="rId12"/>
    <p:sldId id="464" r:id="rId13"/>
    <p:sldId id="463" r:id="rId14"/>
    <p:sldId id="470" r:id="rId15"/>
    <p:sldId id="479" r:id="rId16"/>
    <p:sldId id="480" r:id="rId17"/>
    <p:sldId id="462" r:id="rId18"/>
    <p:sldId id="442" r:id="rId19"/>
    <p:sldId id="465" r:id="rId20"/>
    <p:sldId id="468" r:id="rId21"/>
    <p:sldId id="477" r:id="rId22"/>
    <p:sldId id="467" r:id="rId23"/>
    <p:sldId id="471" r:id="rId24"/>
    <p:sldId id="474" r:id="rId25"/>
    <p:sldId id="457" r:id="rId26"/>
    <p:sldId id="475" r:id="rId27"/>
    <p:sldId id="476" r:id="rId28"/>
    <p:sldId id="478" r:id="rId29"/>
    <p:sldId id="32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73"/>
    <p:restoredTop sz="93086"/>
  </p:normalViewPr>
  <p:slideViewPr>
    <p:cSldViewPr>
      <p:cViewPr varScale="1">
        <p:scale>
          <a:sx n="127" d="100"/>
          <a:sy n="127" d="100"/>
        </p:scale>
        <p:origin x="132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4DDBE-3F67-45C5-902C-EC583528543D}" type="datetimeFigureOut">
              <a:rPr lang="en-US" smtClean="0"/>
              <a:t>10/31/17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789F4-029E-4103-B002-2FFDD480A588}" type="slidenum">
              <a:rPr lang="en-US" smtClean="0"/>
              <a:t>‹#›</a:t>
            </a:fld>
            <a:endParaRPr lang="en-US" dirty="0"/>
          </a:p>
        </p:txBody>
      </p:sp>
    </p:spTree>
    <p:extLst>
      <p:ext uri="{BB962C8B-B14F-4D97-AF65-F5344CB8AC3E}">
        <p14:creationId xmlns:p14="http://schemas.microsoft.com/office/powerpoint/2010/main" val="130538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994859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83903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1387369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1546306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1930069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1325015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689090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12:00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1986784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105690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1206993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12:09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86738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11:49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160434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923642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val="1411945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val="2084708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extLst>
      <p:ext uri="{BB962C8B-B14F-4D97-AF65-F5344CB8AC3E}">
        <p14:creationId xmlns:p14="http://schemas.microsoft.com/office/powerpoint/2010/main" val="933341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11:49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698193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174339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178748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1923686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204800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195313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10/31/17 11:47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76077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mailto:michael.sullivan.dc@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371600"/>
            <a:ext cx="7954963" cy="1523495"/>
          </a:xfrm>
        </p:spPr>
        <p:txBody>
          <a:bodyPr/>
          <a:lstStyle/>
          <a:p>
            <a:r>
              <a:rPr lang="en-US" dirty="0" smtClean="0"/>
              <a:t>Audio Books</a:t>
            </a:r>
            <a:br>
              <a:rPr lang="en-US" dirty="0" smtClean="0"/>
            </a:br>
            <a:r>
              <a:rPr lang="en-US" dirty="0" smtClean="0"/>
              <a:t>Everything you need to know</a:t>
            </a:r>
            <a:endParaRPr lang="en-US" dirty="0"/>
          </a:p>
        </p:txBody>
      </p:sp>
      <p:sp>
        <p:nvSpPr>
          <p:cNvPr id="3" name="Subtitle 2"/>
          <p:cNvSpPr>
            <a:spLocks noGrp="1"/>
          </p:cNvSpPr>
          <p:nvPr>
            <p:ph type="subTitle" idx="1"/>
          </p:nvPr>
        </p:nvSpPr>
        <p:spPr>
          <a:xfrm>
            <a:off x="730249" y="4344988"/>
            <a:ext cx="7681913" cy="1446212"/>
          </a:xfrm>
        </p:spPr>
        <p:txBody>
          <a:bodyPr>
            <a:normAutofit/>
          </a:bodyPr>
          <a:lstStyle/>
          <a:p>
            <a:r>
              <a:rPr lang="en-US" dirty="0" smtClean="0"/>
              <a:t>Robin Sullivan</a:t>
            </a:r>
          </a:p>
          <a:p>
            <a:r>
              <a:rPr lang="en-US" dirty="0" smtClean="0"/>
              <a:t>Write2Publish Meetup Group</a:t>
            </a:r>
            <a:endParaRPr lang="en-US" dirty="0" smtClean="0"/>
          </a:p>
          <a:p>
            <a:r>
              <a:rPr lang="en-US" dirty="0" smtClean="0"/>
              <a:t>11/01/2017</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3005"/>
            <a:ext cx="8382000" cy="1163395"/>
          </a:xfrm>
        </p:spPr>
        <p:txBody>
          <a:bodyPr>
            <a:normAutofit/>
          </a:bodyPr>
          <a:lstStyle/>
          <a:p>
            <a:r>
              <a:rPr lang="en-US" dirty="0" smtClean="0"/>
              <a:t>Types of Audio Productions</a:t>
            </a:r>
            <a:endParaRPr lang="en-US" dirty="0">
              <a:solidFill>
                <a:schemeClr val="tx2"/>
              </a:solidFill>
            </a:endParaRPr>
          </a:p>
        </p:txBody>
      </p:sp>
      <p:sp>
        <p:nvSpPr>
          <p:cNvPr id="3" name="Text Placeholder 2"/>
          <p:cNvSpPr>
            <a:spLocks noGrp="1"/>
          </p:cNvSpPr>
          <p:nvPr>
            <p:ph type="body" sz="quarter" idx="10"/>
          </p:nvPr>
        </p:nvSpPr>
        <p:spPr>
          <a:xfrm>
            <a:off x="381000" y="1676400"/>
            <a:ext cx="8610600" cy="4343400"/>
          </a:xfrm>
        </p:spPr>
        <p:txBody>
          <a:bodyPr>
            <a:normAutofit/>
          </a:bodyPr>
          <a:lstStyle/>
          <a:p>
            <a:r>
              <a:rPr lang="en-US" dirty="0" smtClean="0"/>
              <a:t>Abridged</a:t>
            </a:r>
          </a:p>
          <a:p>
            <a:r>
              <a:rPr lang="en-US" dirty="0" smtClean="0"/>
              <a:t>Unabridged</a:t>
            </a:r>
          </a:p>
          <a:p>
            <a:r>
              <a:rPr lang="en-US" dirty="0" smtClean="0"/>
              <a:t>Single Narrator</a:t>
            </a:r>
          </a:p>
          <a:p>
            <a:r>
              <a:rPr lang="en-US" dirty="0" smtClean="0"/>
              <a:t>Multi-cast</a:t>
            </a:r>
          </a:p>
          <a:p>
            <a:r>
              <a:rPr lang="en-US" dirty="0" smtClean="0"/>
              <a:t>Full-cast Dramatization (sound effects &amp; music</a:t>
            </a:r>
            <a:r>
              <a:rPr lang="en-US" dirty="0" smtClean="0"/>
              <a:t>)</a:t>
            </a:r>
          </a:p>
          <a:p>
            <a:pPr lvl="1"/>
            <a:r>
              <a:rPr lang="en-US" dirty="0" smtClean="0"/>
              <a:t>Generally these are a separate right and also affected by media contracts (movie &amp; television)</a:t>
            </a:r>
            <a:endParaRPr lang="en-US" dirty="0" smtClean="0"/>
          </a:p>
        </p:txBody>
      </p:sp>
    </p:spTree>
    <p:extLst>
      <p:ext uri="{BB962C8B-B14F-4D97-AF65-F5344CB8AC3E}">
        <p14:creationId xmlns:p14="http://schemas.microsoft.com/office/powerpoint/2010/main" val="131764683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163395"/>
          </a:xfrm>
        </p:spPr>
        <p:txBody>
          <a:bodyPr>
            <a:normAutofit/>
          </a:bodyPr>
          <a:lstStyle/>
          <a:p>
            <a:r>
              <a:rPr lang="en-US" dirty="0" smtClean="0"/>
              <a:t>Whispersync</a:t>
            </a:r>
            <a:r>
              <a:rPr lang="en-US" dirty="0" smtClean="0"/>
              <a:t> Technology</a:t>
            </a:r>
            <a:endParaRPr lang="en-US" dirty="0">
              <a:solidFill>
                <a:schemeClr val="tx2"/>
              </a:solidFill>
            </a:endParaRPr>
          </a:p>
        </p:txBody>
      </p:sp>
      <p:sp>
        <p:nvSpPr>
          <p:cNvPr id="3" name="Text Placeholder 2"/>
          <p:cNvSpPr>
            <a:spLocks noGrp="1"/>
          </p:cNvSpPr>
          <p:nvPr>
            <p:ph type="body" sz="quarter" idx="10"/>
          </p:nvPr>
        </p:nvSpPr>
        <p:spPr>
          <a:xfrm>
            <a:off x="381000" y="1676400"/>
            <a:ext cx="8610600" cy="4724400"/>
          </a:xfrm>
        </p:spPr>
        <p:txBody>
          <a:bodyPr>
            <a:normAutofit lnSpcReduction="10000"/>
          </a:bodyPr>
          <a:lstStyle/>
          <a:p>
            <a:r>
              <a:rPr lang="en-US" dirty="0" smtClean="0"/>
              <a:t>Buy ebook, get audio book at deep discount</a:t>
            </a:r>
          </a:p>
          <a:p>
            <a:r>
              <a:rPr lang="en-US" dirty="0" smtClean="0"/>
              <a:t>Usually $1.99 - $4.95</a:t>
            </a:r>
          </a:p>
          <a:p>
            <a:r>
              <a:rPr lang="en-US" dirty="0" smtClean="0"/>
              <a:t>Audio and ebook stay </a:t>
            </a:r>
            <a:r>
              <a:rPr lang="en-US" dirty="0" smtClean="0"/>
              <a:t>synchronized, </a:t>
            </a:r>
            <a:r>
              <a:rPr lang="en-US" dirty="0" smtClean="0"/>
              <a:t>stop </a:t>
            </a:r>
            <a:r>
              <a:rPr lang="en-US" dirty="0" smtClean="0"/>
              <a:t>reading/listening </a:t>
            </a:r>
            <a:r>
              <a:rPr lang="en-US" dirty="0" smtClean="0"/>
              <a:t>on one, and when you pick up the other you are at the place you left off.</a:t>
            </a:r>
          </a:p>
          <a:p>
            <a:r>
              <a:rPr lang="en-US" dirty="0" smtClean="0"/>
              <a:t>Recording and ebook have to match 100% to enable this technology</a:t>
            </a:r>
          </a:p>
          <a:p>
            <a:r>
              <a:rPr lang="en-US" dirty="0" smtClean="0"/>
              <a:t>Not all audiobooks use </a:t>
            </a:r>
            <a:r>
              <a:rPr lang="en-US" dirty="0" smtClean="0"/>
              <a:t>Whispersync</a:t>
            </a:r>
            <a:endParaRPr lang="en-US" dirty="0" smtClean="0"/>
          </a:p>
          <a:p>
            <a:r>
              <a:rPr lang="en-US" dirty="0" smtClean="0"/>
              <a:t>New integration with Alexa allows you to pickup where you left off by vocal commands.</a:t>
            </a:r>
            <a:endParaRPr lang="en-US" dirty="0" smtClean="0"/>
          </a:p>
          <a:p>
            <a:endParaRPr lang="en-US" dirty="0" smtClean="0"/>
          </a:p>
        </p:txBody>
      </p:sp>
    </p:spTree>
    <p:extLst>
      <p:ext uri="{BB962C8B-B14F-4D97-AF65-F5344CB8AC3E}">
        <p14:creationId xmlns:p14="http://schemas.microsoft.com/office/powerpoint/2010/main" val="11933561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163395"/>
          </a:xfrm>
        </p:spPr>
        <p:txBody>
          <a:bodyPr>
            <a:normAutofit/>
          </a:bodyPr>
          <a:lstStyle/>
          <a:p>
            <a:r>
              <a:rPr lang="en-US" dirty="0" smtClean="0"/>
              <a:t>Content Issues to consider</a:t>
            </a:r>
            <a:endParaRPr lang="en-US" dirty="0">
              <a:solidFill>
                <a:schemeClr val="tx2"/>
              </a:solidFill>
            </a:endParaRPr>
          </a:p>
        </p:txBody>
      </p:sp>
      <p:sp>
        <p:nvSpPr>
          <p:cNvPr id="3" name="Text Placeholder 2"/>
          <p:cNvSpPr>
            <a:spLocks noGrp="1"/>
          </p:cNvSpPr>
          <p:nvPr>
            <p:ph type="body" sz="quarter" idx="10"/>
          </p:nvPr>
        </p:nvSpPr>
        <p:spPr>
          <a:xfrm>
            <a:off x="381000" y="1676400"/>
            <a:ext cx="8610600" cy="4343400"/>
          </a:xfrm>
        </p:spPr>
        <p:txBody>
          <a:bodyPr>
            <a:normAutofit/>
          </a:bodyPr>
          <a:lstStyle/>
          <a:p>
            <a:r>
              <a:rPr lang="en-US" dirty="0" smtClean="0"/>
              <a:t>Excessive dialog tags can be really distracting in audio </a:t>
            </a:r>
            <a:r>
              <a:rPr lang="en-US" dirty="0" smtClean="0"/>
              <a:t>recordings</a:t>
            </a:r>
          </a:p>
          <a:p>
            <a:pPr lvl="1"/>
            <a:r>
              <a:rPr lang="en-US" dirty="0" smtClean="0"/>
              <a:t>John </a:t>
            </a:r>
            <a:r>
              <a:rPr lang="en-US" dirty="0" smtClean="0"/>
              <a:t>Scalzi</a:t>
            </a:r>
            <a:r>
              <a:rPr lang="en-US" dirty="0" smtClean="0"/>
              <a:t> </a:t>
            </a:r>
            <a:r>
              <a:rPr lang="en-US" dirty="0" smtClean="0"/>
              <a:t>changed his </a:t>
            </a:r>
            <a:r>
              <a:rPr lang="en-US" dirty="0" smtClean="0"/>
              <a:t>writing style)</a:t>
            </a:r>
          </a:p>
          <a:p>
            <a:r>
              <a:rPr lang="en-US" dirty="0" smtClean="0"/>
              <a:t>Extremely important internal direct thought (which shows in italics in books) may need and attribution to show it wasn’t said out loud</a:t>
            </a:r>
            <a:r>
              <a:rPr lang="en-US" dirty="0" smtClean="0"/>
              <a:t>). Also, narrators can also modify thei</a:t>
            </a:r>
            <a:r>
              <a:rPr lang="en-US" dirty="0" smtClean="0"/>
              <a:t>r voice slightly.</a:t>
            </a:r>
            <a:br>
              <a:rPr lang="en-US" dirty="0" smtClean="0"/>
            </a:br>
            <a:endParaRPr lang="en-US" dirty="0" smtClean="0"/>
          </a:p>
          <a:p>
            <a:pPr marL="517525" lvl="1" indent="0">
              <a:buNone/>
            </a:pPr>
            <a:r>
              <a:rPr lang="en-US" i="1" dirty="0" smtClean="0"/>
              <a:t>I really hate this guy, </a:t>
            </a:r>
            <a:r>
              <a:rPr lang="en-US" dirty="0" smtClean="0"/>
              <a:t>Hadrian thought.</a:t>
            </a:r>
          </a:p>
          <a:p>
            <a:pPr marL="517525" lvl="1" indent="0">
              <a:buNone/>
            </a:pPr>
            <a:endParaRPr lang="en-US" i="1" dirty="0" smtClean="0"/>
          </a:p>
          <a:p>
            <a:endParaRPr lang="en-US" dirty="0" smtClean="0"/>
          </a:p>
        </p:txBody>
      </p:sp>
    </p:spTree>
    <p:extLst>
      <p:ext uri="{BB962C8B-B14F-4D97-AF65-F5344CB8AC3E}">
        <p14:creationId xmlns:p14="http://schemas.microsoft.com/office/powerpoint/2010/main" val="1101047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163395"/>
          </a:xfrm>
        </p:spPr>
        <p:txBody>
          <a:bodyPr>
            <a:normAutofit/>
          </a:bodyPr>
          <a:lstStyle/>
          <a:p>
            <a:r>
              <a:rPr lang="en-US" dirty="0" smtClean="0"/>
              <a:t>Audio Book Distribution</a:t>
            </a:r>
            <a:endParaRPr lang="en-US" dirty="0">
              <a:solidFill>
                <a:schemeClr val="tx2"/>
              </a:solidFill>
            </a:endParaRPr>
          </a:p>
        </p:txBody>
      </p:sp>
      <p:sp>
        <p:nvSpPr>
          <p:cNvPr id="3" name="Text Placeholder 2"/>
          <p:cNvSpPr>
            <a:spLocks noGrp="1"/>
          </p:cNvSpPr>
          <p:nvPr>
            <p:ph type="body" sz="quarter" idx="10"/>
          </p:nvPr>
        </p:nvSpPr>
        <p:spPr>
          <a:xfrm>
            <a:off x="374904" y="1447800"/>
            <a:ext cx="8610600" cy="4724400"/>
          </a:xfrm>
        </p:spPr>
        <p:txBody>
          <a:bodyPr>
            <a:normAutofit fontScale="85000" lnSpcReduction="20000"/>
          </a:bodyPr>
          <a:lstStyle/>
          <a:p>
            <a:r>
              <a:rPr lang="en-US" sz="2800" dirty="0" smtClean="0"/>
              <a:t>Audible.com</a:t>
            </a:r>
            <a:r>
              <a:rPr lang="en-US" sz="2800" dirty="0" smtClean="0"/>
              <a:t> </a:t>
            </a:r>
            <a:r>
              <a:rPr lang="mr-IN" sz="2800" dirty="0" smtClean="0"/>
              <a:t>–</a:t>
            </a:r>
            <a:r>
              <a:rPr lang="en-US" sz="2800" dirty="0" smtClean="0"/>
              <a:t> the “Amazon” of audiobook content (7 countries - by far the highest income potential</a:t>
            </a:r>
          </a:p>
          <a:p>
            <a:pPr marL="0" indent="0">
              <a:buNone/>
            </a:pPr>
            <a:endParaRPr lang="en-US" sz="2800" dirty="0" smtClean="0"/>
          </a:p>
          <a:p>
            <a:r>
              <a:rPr lang="en-US" sz="2800" dirty="0" smtClean="0"/>
              <a:t>Libraries </a:t>
            </a:r>
            <a:r>
              <a:rPr lang="mr-IN" sz="2800" dirty="0" smtClean="0"/>
              <a:t>–</a:t>
            </a:r>
            <a:r>
              <a:rPr lang="en-US" sz="2800" dirty="0" smtClean="0"/>
              <a:t> Recorded Books dominates this market</a:t>
            </a:r>
          </a:p>
          <a:p>
            <a:pPr marL="0" indent="0">
              <a:buNone/>
            </a:pPr>
            <a:endParaRPr lang="en-US" sz="2800" dirty="0" smtClean="0"/>
          </a:p>
          <a:p>
            <a:r>
              <a:rPr lang="en-US" sz="2800" dirty="0" smtClean="0"/>
              <a:t>Bookstores </a:t>
            </a:r>
            <a:r>
              <a:rPr lang="mr-IN" sz="2800" dirty="0" smtClean="0"/>
              <a:t>–</a:t>
            </a:r>
            <a:r>
              <a:rPr lang="en-US" sz="2800" dirty="0" smtClean="0"/>
              <a:t> no longer a major revenue source</a:t>
            </a:r>
          </a:p>
          <a:p>
            <a:endParaRPr lang="en-US" sz="2800" dirty="0"/>
          </a:p>
          <a:p>
            <a:r>
              <a:rPr lang="en-US" sz="2800" dirty="0" smtClean="0"/>
              <a:t>Scribd</a:t>
            </a:r>
            <a:r>
              <a:rPr lang="en-US" sz="2800" dirty="0" smtClean="0"/>
              <a:t> </a:t>
            </a:r>
            <a:r>
              <a:rPr lang="mr-IN" sz="2800" dirty="0" smtClean="0"/>
              <a:t>–</a:t>
            </a:r>
            <a:r>
              <a:rPr lang="en-US" sz="2800" dirty="0" smtClean="0"/>
              <a:t> added audio downloads to their Netflix model</a:t>
            </a:r>
          </a:p>
          <a:p>
            <a:pPr marL="0" indent="0">
              <a:buNone/>
            </a:pPr>
            <a:endParaRPr lang="en-US" sz="2800" dirty="0" smtClean="0"/>
          </a:p>
          <a:p>
            <a:r>
              <a:rPr lang="en-US" sz="2800" dirty="0" smtClean="0"/>
              <a:t>Audiobooks.com</a:t>
            </a:r>
            <a:r>
              <a:rPr lang="en-US" sz="2800" dirty="0" smtClean="0"/>
              <a:t> </a:t>
            </a:r>
            <a:r>
              <a:rPr lang="mr-IN" sz="2800" dirty="0" smtClean="0"/>
              <a:t>–</a:t>
            </a:r>
            <a:r>
              <a:rPr lang="en-US" sz="2800" dirty="0" smtClean="0"/>
              <a:t> minor player (recently bought by Recorded Books</a:t>
            </a:r>
            <a:r>
              <a:rPr lang="en-US" sz="2800" dirty="0" smtClean="0"/>
              <a:t>)</a:t>
            </a:r>
            <a:br>
              <a:rPr lang="en-US" sz="2800" dirty="0" smtClean="0"/>
            </a:br>
            <a:endParaRPr lang="en-US" sz="2800" dirty="0" smtClean="0"/>
          </a:p>
          <a:p>
            <a:r>
              <a:rPr lang="en-US" sz="2800" dirty="0" smtClean="0"/>
              <a:t>Findaway</a:t>
            </a:r>
            <a:r>
              <a:rPr lang="en-US" sz="2800" dirty="0" smtClean="0"/>
              <a:t> Voices </a:t>
            </a:r>
            <a:r>
              <a:rPr lang="mr-IN" sz="2800" dirty="0" smtClean="0"/>
              <a:t>–</a:t>
            </a:r>
            <a:r>
              <a:rPr lang="en-US" sz="2800" dirty="0" smtClean="0"/>
              <a:t> new player trying to compete with ACX from the founders of Draft2Digital </a:t>
            </a:r>
            <a:r>
              <a:rPr lang="mr-IN" sz="2800" dirty="0" smtClean="0"/>
              <a:t>–</a:t>
            </a:r>
            <a:r>
              <a:rPr lang="en-US" sz="2800" dirty="0" smtClean="0"/>
              <a:t> touting lower production costs</a:t>
            </a:r>
            <a:endParaRPr lang="en-US" sz="2800" dirty="0" smtClean="0"/>
          </a:p>
          <a:p>
            <a:endParaRPr lang="en-US" sz="2800" dirty="0" smtClean="0"/>
          </a:p>
          <a:p>
            <a:endParaRPr lang="en-US" sz="2800" dirty="0" smtClean="0"/>
          </a:p>
          <a:p>
            <a:endParaRPr lang="en-US" sz="2800" dirty="0" smtClean="0"/>
          </a:p>
        </p:txBody>
      </p:sp>
    </p:spTree>
    <p:extLst>
      <p:ext uri="{BB962C8B-B14F-4D97-AF65-F5344CB8AC3E}">
        <p14:creationId xmlns:p14="http://schemas.microsoft.com/office/powerpoint/2010/main" val="203004716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163395"/>
          </a:xfrm>
        </p:spPr>
        <p:txBody>
          <a:bodyPr>
            <a:normAutofit/>
          </a:bodyPr>
          <a:lstStyle/>
          <a:p>
            <a:r>
              <a:rPr lang="en-US" dirty="0" smtClean="0"/>
              <a:t>Audio book Producers</a:t>
            </a:r>
            <a:endParaRPr lang="en-US" dirty="0">
              <a:solidFill>
                <a:schemeClr val="tx2"/>
              </a:solidFill>
            </a:endParaRPr>
          </a:p>
        </p:txBody>
      </p:sp>
      <p:sp>
        <p:nvSpPr>
          <p:cNvPr id="3" name="Text Placeholder 2"/>
          <p:cNvSpPr>
            <a:spLocks noGrp="1"/>
          </p:cNvSpPr>
          <p:nvPr>
            <p:ph type="body" sz="quarter" idx="10"/>
          </p:nvPr>
        </p:nvSpPr>
        <p:spPr>
          <a:xfrm>
            <a:off x="381000" y="1447800"/>
            <a:ext cx="8610600" cy="4191000"/>
          </a:xfrm>
        </p:spPr>
        <p:txBody>
          <a:bodyPr>
            <a:normAutofit fontScale="92500" lnSpcReduction="10000"/>
          </a:bodyPr>
          <a:lstStyle/>
          <a:p>
            <a:r>
              <a:rPr lang="en-US" sz="2800" dirty="0" smtClean="0"/>
              <a:t>Publishers: Random House Audio | Hachette Audio, Simon &amp; Schuster | Macmillan Audio | Penguin Audio | Harper Audio</a:t>
            </a:r>
            <a:br>
              <a:rPr lang="en-US" sz="2800" dirty="0" smtClean="0"/>
            </a:br>
            <a:endParaRPr lang="en-US" sz="2800" dirty="0" smtClean="0"/>
          </a:p>
          <a:p>
            <a:r>
              <a:rPr lang="en-US" sz="2800" dirty="0" smtClean="0"/>
              <a:t>Amazon: Audible Studios| Brilliance | ACX</a:t>
            </a:r>
            <a:br>
              <a:rPr lang="en-US" sz="2800" dirty="0" smtClean="0"/>
            </a:br>
            <a:endParaRPr lang="en-US" sz="2800" dirty="0" smtClean="0"/>
          </a:p>
          <a:p>
            <a:r>
              <a:rPr lang="en-US" sz="2800" dirty="0" smtClean="0"/>
              <a:t>Independents: Recorded Books | Podium Publishing | Open Book | Blackstone Audio </a:t>
            </a:r>
          </a:p>
          <a:p>
            <a:endParaRPr lang="en-US" sz="2800" dirty="0"/>
          </a:p>
          <a:p>
            <a:r>
              <a:rPr lang="en-US" sz="2800" dirty="0" smtClean="0"/>
              <a:t>ACX </a:t>
            </a:r>
            <a:r>
              <a:rPr lang="mr-IN" sz="2800" dirty="0" smtClean="0"/>
              <a:t>–</a:t>
            </a:r>
            <a:r>
              <a:rPr lang="en-US" sz="2800" dirty="0" smtClean="0"/>
              <a:t> self-publishing</a:t>
            </a:r>
          </a:p>
          <a:p>
            <a:endParaRPr lang="en-US" sz="2800" dirty="0"/>
          </a:p>
          <a:p>
            <a:r>
              <a:rPr lang="en-US" sz="2800" dirty="0" smtClean="0"/>
              <a:t>Graphic Audio </a:t>
            </a:r>
            <a:r>
              <a:rPr lang="mr-IN" sz="2800" dirty="0" smtClean="0"/>
              <a:t>–</a:t>
            </a:r>
            <a:r>
              <a:rPr lang="en-US" sz="2800" dirty="0" smtClean="0"/>
              <a:t> full cast dramatized</a:t>
            </a:r>
          </a:p>
          <a:p>
            <a:endParaRPr lang="en-US" sz="2800" dirty="0" smtClean="0"/>
          </a:p>
        </p:txBody>
      </p:sp>
    </p:spTree>
    <p:extLst>
      <p:ext uri="{BB962C8B-B14F-4D97-AF65-F5344CB8AC3E}">
        <p14:creationId xmlns:p14="http://schemas.microsoft.com/office/powerpoint/2010/main" val="7443575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163395"/>
          </a:xfrm>
        </p:spPr>
        <p:txBody>
          <a:bodyPr>
            <a:normAutofit/>
          </a:bodyPr>
          <a:lstStyle/>
          <a:p>
            <a:r>
              <a:rPr lang="en-US" dirty="0" smtClean="0"/>
              <a:t>Publishing Options</a:t>
            </a:r>
            <a:endParaRPr lang="en-US" dirty="0">
              <a:solidFill>
                <a:schemeClr val="tx2"/>
              </a:solidFill>
            </a:endParaRPr>
          </a:p>
        </p:txBody>
      </p:sp>
      <p:sp>
        <p:nvSpPr>
          <p:cNvPr id="3" name="Text Placeholder 2"/>
          <p:cNvSpPr>
            <a:spLocks noGrp="1"/>
          </p:cNvSpPr>
          <p:nvPr>
            <p:ph type="body" sz="quarter" idx="10"/>
          </p:nvPr>
        </p:nvSpPr>
        <p:spPr>
          <a:xfrm>
            <a:off x="381000" y="1219200"/>
            <a:ext cx="8610600" cy="5181600"/>
          </a:xfrm>
        </p:spPr>
        <p:txBody>
          <a:bodyPr>
            <a:normAutofit lnSpcReduction="10000"/>
          </a:bodyPr>
          <a:lstStyle/>
          <a:p>
            <a:r>
              <a:rPr lang="en-US" sz="2800" dirty="0" smtClean="0"/>
              <a:t>Traditional</a:t>
            </a:r>
          </a:p>
          <a:p>
            <a:pPr lvl="1"/>
            <a:r>
              <a:rPr lang="en-US" sz="2400" dirty="0" smtClean="0"/>
              <a:t>Sell rights to print/ebook publisher	</a:t>
            </a:r>
          </a:p>
          <a:p>
            <a:pPr lvl="2"/>
            <a:r>
              <a:rPr lang="en-US" sz="2000" dirty="0" smtClean="0"/>
              <a:t>Produce themselves </a:t>
            </a:r>
            <a:endParaRPr lang="en-US" sz="2000" dirty="0"/>
          </a:p>
          <a:p>
            <a:pPr lvl="2"/>
            <a:r>
              <a:rPr lang="en-US" sz="2000" dirty="0" smtClean="0"/>
              <a:t>Sell as an audio right</a:t>
            </a:r>
          </a:p>
          <a:p>
            <a:pPr lvl="1"/>
            <a:r>
              <a:rPr lang="en-US" sz="2400" dirty="0" smtClean="0"/>
              <a:t>Sell rights to an audio producer (non-exclusive)</a:t>
            </a:r>
          </a:p>
          <a:p>
            <a:pPr lvl="1"/>
            <a:r>
              <a:rPr lang="en-US" sz="2400" dirty="0" smtClean="0"/>
              <a:t>Sell rights to Audible directly (exclusive)</a:t>
            </a:r>
          </a:p>
          <a:p>
            <a:r>
              <a:rPr lang="en-US" sz="2800" dirty="0" smtClean="0"/>
              <a:t>Self-publishing</a:t>
            </a:r>
          </a:p>
          <a:p>
            <a:pPr lvl="1"/>
            <a:r>
              <a:rPr lang="en-US" sz="2400" dirty="0" smtClean="0"/>
              <a:t>ACX</a:t>
            </a:r>
          </a:p>
          <a:p>
            <a:pPr lvl="2"/>
            <a:r>
              <a:rPr lang="en-US" sz="2000" dirty="0"/>
              <a:t>E</a:t>
            </a:r>
            <a:r>
              <a:rPr lang="en-US" sz="2000" dirty="0" smtClean="0"/>
              <a:t>xclusive producer </a:t>
            </a:r>
            <a:r>
              <a:rPr lang="mr-IN" sz="2000" dirty="0" smtClean="0"/>
              <a:t>–</a:t>
            </a:r>
            <a:r>
              <a:rPr lang="en-US" sz="2000" dirty="0" smtClean="0"/>
              <a:t> must pay for production costs</a:t>
            </a:r>
          </a:p>
          <a:p>
            <a:pPr lvl="2"/>
            <a:r>
              <a:rPr lang="en-US" sz="2000" dirty="0" smtClean="0"/>
              <a:t>Exclusive with producer partner </a:t>
            </a:r>
            <a:r>
              <a:rPr lang="mr-IN" sz="2000" dirty="0" smtClean="0"/>
              <a:t>–</a:t>
            </a:r>
            <a:r>
              <a:rPr lang="en-US" sz="2000" dirty="0" smtClean="0"/>
              <a:t> split royalty</a:t>
            </a:r>
          </a:p>
          <a:p>
            <a:pPr lvl="2"/>
            <a:r>
              <a:rPr lang="en-US" sz="2000" dirty="0" smtClean="0"/>
              <a:t>Non-exclusive </a:t>
            </a:r>
            <a:r>
              <a:rPr lang="mr-IN" sz="2000" dirty="0" smtClean="0"/>
              <a:t>–</a:t>
            </a:r>
            <a:r>
              <a:rPr lang="en-US" sz="2000" dirty="0" smtClean="0"/>
              <a:t> must pay for production costs</a:t>
            </a:r>
          </a:p>
          <a:p>
            <a:pPr lvl="1"/>
            <a:r>
              <a:rPr lang="en-US" dirty="0" smtClean="0"/>
              <a:t>Podiobooks.com</a:t>
            </a:r>
            <a:endParaRPr lang="en-US" dirty="0" smtClean="0"/>
          </a:p>
          <a:p>
            <a:pPr lvl="2"/>
            <a:r>
              <a:rPr lang="en-US" dirty="0" smtClean="0"/>
              <a:t>Mainly authors self-recording and posting</a:t>
            </a:r>
          </a:p>
          <a:p>
            <a:pPr lvl="2"/>
            <a:r>
              <a:rPr lang="en-US" dirty="0" smtClean="0"/>
              <a:t>Pay what you want model (most don’t donate)</a:t>
            </a:r>
          </a:p>
          <a:p>
            <a:pPr lvl="1"/>
            <a:endParaRPr lang="en-US" sz="2400" dirty="0" smtClean="0"/>
          </a:p>
          <a:p>
            <a:pPr lvl="1"/>
            <a:endParaRPr lang="en-US" dirty="0" smtClean="0"/>
          </a:p>
          <a:p>
            <a:endParaRPr lang="en-US" sz="2800" dirty="0" smtClean="0"/>
          </a:p>
          <a:p>
            <a:endParaRPr lang="en-US" sz="2800" dirty="0" smtClean="0"/>
          </a:p>
        </p:txBody>
      </p:sp>
    </p:spTree>
    <p:extLst>
      <p:ext uri="{BB962C8B-B14F-4D97-AF65-F5344CB8AC3E}">
        <p14:creationId xmlns:p14="http://schemas.microsoft.com/office/powerpoint/2010/main" val="10059848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163395"/>
          </a:xfrm>
        </p:spPr>
        <p:txBody>
          <a:bodyPr>
            <a:normAutofit/>
          </a:bodyPr>
          <a:lstStyle/>
          <a:p>
            <a:r>
              <a:rPr lang="en-US" dirty="0" smtClean="0"/>
              <a:t>Traditional Publishing</a:t>
            </a:r>
            <a:endParaRPr lang="en-US" dirty="0">
              <a:solidFill>
                <a:schemeClr val="tx2"/>
              </a:solidFill>
            </a:endParaRPr>
          </a:p>
        </p:txBody>
      </p:sp>
      <p:sp>
        <p:nvSpPr>
          <p:cNvPr id="3" name="Text Placeholder 2"/>
          <p:cNvSpPr>
            <a:spLocks noGrp="1"/>
          </p:cNvSpPr>
          <p:nvPr>
            <p:ph type="body" sz="quarter" idx="10"/>
          </p:nvPr>
        </p:nvSpPr>
        <p:spPr>
          <a:xfrm>
            <a:off x="381000" y="1447800"/>
            <a:ext cx="8610600" cy="4343400"/>
          </a:xfrm>
        </p:spPr>
        <p:txBody>
          <a:bodyPr>
            <a:normAutofit/>
          </a:bodyPr>
          <a:lstStyle/>
          <a:p>
            <a:r>
              <a:rPr lang="en-US" sz="2800" dirty="0" smtClean="0"/>
              <a:t>Rights grab </a:t>
            </a:r>
            <a:r>
              <a:rPr lang="mr-IN" sz="2800" dirty="0" smtClean="0"/>
              <a:t>–</a:t>
            </a:r>
            <a:r>
              <a:rPr lang="en-US" sz="2800" dirty="0" smtClean="0"/>
              <a:t> print/ebook/audio</a:t>
            </a:r>
          </a:p>
          <a:p>
            <a:pPr lvl="1"/>
            <a:r>
              <a:rPr lang="en-US" sz="2400" dirty="0" smtClean="0">
                <a:latin typeface="Calibri" charset="0"/>
                <a:ea typeface="Calibri" charset="0"/>
                <a:cs typeface="Calibri" charset="0"/>
              </a:rPr>
              <a:t>May not pay additional advance for </a:t>
            </a:r>
            <a:r>
              <a:rPr lang="en-US" sz="2400" dirty="0" smtClean="0">
                <a:latin typeface="Calibri" charset="0"/>
                <a:ea typeface="Calibri" charset="0"/>
                <a:cs typeface="Calibri" charset="0"/>
              </a:rPr>
              <a:t>inclusion of audio rights</a:t>
            </a:r>
          </a:p>
          <a:p>
            <a:pPr lvl="1"/>
            <a:r>
              <a:rPr lang="en-US" sz="2400" dirty="0" smtClean="0">
                <a:latin typeface="Calibri" charset="0"/>
                <a:ea typeface="Calibri" charset="0"/>
                <a:cs typeface="Calibri" charset="0"/>
              </a:rPr>
              <a:t>Many publishers now requiring audio rights.</a:t>
            </a:r>
          </a:p>
          <a:p>
            <a:pPr lvl="1"/>
            <a:r>
              <a:rPr lang="en-US" sz="2400" dirty="0" smtClean="0">
                <a:latin typeface="Calibri" charset="0"/>
                <a:ea typeface="Calibri" charset="0"/>
                <a:cs typeface="Calibri" charset="0"/>
              </a:rPr>
              <a:t>In house production becoming more common for higher % of income </a:t>
            </a:r>
            <a:r>
              <a:rPr lang="mr-IN" sz="2400" dirty="0" smtClean="0">
                <a:latin typeface="Calibri" charset="0"/>
                <a:ea typeface="Calibri" charset="0"/>
                <a:cs typeface="Calibri" charset="0"/>
              </a:rPr>
              <a:t>–</a:t>
            </a:r>
            <a:r>
              <a:rPr lang="en-US" sz="2400" dirty="0" smtClean="0">
                <a:latin typeface="Calibri" charset="0"/>
                <a:ea typeface="Calibri" charset="0"/>
                <a:cs typeface="Calibri" charset="0"/>
              </a:rPr>
              <a:t> author gets 25% of net just like audio rights</a:t>
            </a:r>
            <a:r>
              <a:rPr lang="en-US" sz="2400" dirty="0" smtClean="0"/>
              <a:t/>
            </a:r>
            <a:br>
              <a:rPr lang="en-US" sz="2400" dirty="0" smtClean="0"/>
            </a:br>
            <a:endParaRPr lang="en-US" sz="2400" dirty="0" smtClean="0"/>
          </a:p>
          <a:p>
            <a:r>
              <a:rPr lang="en-US" sz="2800" dirty="0" smtClean="0"/>
              <a:t>Subsidiary </a:t>
            </a:r>
            <a:r>
              <a:rPr lang="en-US" sz="2800" dirty="0" smtClean="0"/>
              <a:t>right </a:t>
            </a:r>
            <a:r>
              <a:rPr lang="mr-IN" sz="2800" dirty="0" smtClean="0"/>
              <a:t>–</a:t>
            </a:r>
            <a:r>
              <a:rPr lang="en-US" sz="2800" dirty="0" smtClean="0"/>
              <a:t> selling rights to Recorded Books</a:t>
            </a:r>
          </a:p>
          <a:p>
            <a:pPr lvl="1"/>
            <a:r>
              <a:rPr lang="en-US" sz="2400" dirty="0" smtClean="0">
                <a:latin typeface="Calibri" charset="0"/>
                <a:ea typeface="Calibri" charset="0"/>
                <a:cs typeface="Calibri" charset="0"/>
              </a:rPr>
              <a:t>Generally </a:t>
            </a:r>
            <a:r>
              <a:rPr lang="en-US" sz="2400" dirty="0">
                <a:latin typeface="Calibri" charset="0"/>
                <a:ea typeface="Calibri" charset="0"/>
                <a:cs typeface="Calibri" charset="0"/>
              </a:rPr>
              <a:t>speaking, author has no say over </a:t>
            </a:r>
            <a:r>
              <a:rPr lang="en-US" sz="2400" dirty="0" smtClean="0">
                <a:latin typeface="Calibri" charset="0"/>
                <a:ea typeface="Calibri" charset="0"/>
                <a:cs typeface="Calibri" charset="0"/>
              </a:rPr>
              <a:t>production, advance, or partner the rights are sold to</a:t>
            </a:r>
          </a:p>
          <a:p>
            <a:pPr lvl="1"/>
            <a:r>
              <a:rPr lang="en-US" sz="2400" dirty="0" smtClean="0">
                <a:latin typeface="Calibri" charset="0"/>
                <a:ea typeface="Calibri" charset="0"/>
                <a:cs typeface="Calibri" charset="0"/>
              </a:rPr>
              <a:t>Income is split 50%/50% with publisher for nothing more than singing a piece of paper.</a:t>
            </a:r>
            <a:endParaRPr lang="en-US" sz="2400" dirty="0">
              <a:latin typeface="Calibri" charset="0"/>
              <a:ea typeface="Calibri" charset="0"/>
              <a:cs typeface="Calibri" charset="0"/>
            </a:endParaRPr>
          </a:p>
          <a:p>
            <a:pPr lvl="1"/>
            <a:endParaRPr lang="en-US" dirty="0"/>
          </a:p>
          <a:p>
            <a:pPr lvl="1"/>
            <a:endParaRPr lang="en-US" sz="2400" dirty="0" smtClean="0"/>
          </a:p>
          <a:p>
            <a:endParaRPr lang="en-US" sz="2800" dirty="0" smtClean="0"/>
          </a:p>
          <a:p>
            <a:endParaRPr lang="en-US" sz="2800" dirty="0" smtClean="0"/>
          </a:p>
        </p:txBody>
      </p:sp>
    </p:spTree>
    <p:extLst>
      <p:ext uri="{BB962C8B-B14F-4D97-AF65-F5344CB8AC3E}">
        <p14:creationId xmlns:p14="http://schemas.microsoft.com/office/powerpoint/2010/main" val="127171678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163395"/>
          </a:xfrm>
        </p:spPr>
        <p:txBody>
          <a:bodyPr>
            <a:normAutofit fontScale="90000"/>
          </a:bodyPr>
          <a:lstStyle/>
          <a:p>
            <a:r>
              <a:rPr lang="en-US" dirty="0" smtClean="0"/>
              <a:t>Self </a:t>
            </a:r>
            <a:r>
              <a:rPr lang="en-US" dirty="0" smtClean="0"/>
              <a:t>Publishing </a:t>
            </a:r>
            <a:r>
              <a:rPr lang="mr-IN" dirty="0" smtClean="0"/>
              <a:t>–</a:t>
            </a:r>
            <a:r>
              <a:rPr lang="en-US" dirty="0" smtClean="0"/>
              <a:t> not as easy as ebooks</a:t>
            </a:r>
            <a:endParaRPr lang="en-US" dirty="0">
              <a:solidFill>
                <a:schemeClr val="tx2"/>
              </a:solidFill>
            </a:endParaRPr>
          </a:p>
        </p:txBody>
      </p:sp>
      <p:sp>
        <p:nvSpPr>
          <p:cNvPr id="3" name="Text Placeholder 2"/>
          <p:cNvSpPr>
            <a:spLocks noGrp="1"/>
          </p:cNvSpPr>
          <p:nvPr>
            <p:ph type="body" sz="quarter" idx="10"/>
          </p:nvPr>
        </p:nvSpPr>
        <p:spPr>
          <a:xfrm>
            <a:off x="381000" y="1447800"/>
            <a:ext cx="8610600" cy="4343400"/>
          </a:xfrm>
        </p:spPr>
        <p:txBody>
          <a:bodyPr>
            <a:normAutofit/>
          </a:bodyPr>
          <a:lstStyle/>
          <a:p>
            <a:r>
              <a:rPr lang="en-US" sz="2800" dirty="0" smtClean="0"/>
              <a:t>Expensive</a:t>
            </a:r>
          </a:p>
          <a:p>
            <a:pPr lvl="1"/>
            <a:r>
              <a:rPr lang="en-US" sz="2400" dirty="0" smtClean="0"/>
              <a:t>Narrators, studio time, engineer, post-production mastering</a:t>
            </a:r>
            <a:endParaRPr lang="en-US" sz="2400" dirty="0" smtClean="0"/>
          </a:p>
          <a:p>
            <a:r>
              <a:rPr lang="en-US" sz="2800" dirty="0" smtClean="0"/>
              <a:t>Time consuming</a:t>
            </a:r>
          </a:p>
          <a:p>
            <a:pPr lvl="1"/>
            <a:r>
              <a:rPr lang="en-US" sz="2400" dirty="0" smtClean="0"/>
              <a:t>Find narrators</a:t>
            </a:r>
          </a:p>
          <a:p>
            <a:pPr lvl="1"/>
            <a:r>
              <a:rPr lang="en-US" sz="2400" dirty="0" smtClean="0"/>
              <a:t>Listen to samples</a:t>
            </a:r>
          </a:p>
          <a:p>
            <a:pPr lvl="1"/>
            <a:r>
              <a:rPr lang="en-US" sz="2400" dirty="0" smtClean="0"/>
              <a:t>Broker a deal</a:t>
            </a:r>
          </a:p>
          <a:p>
            <a:pPr lvl="1"/>
            <a:r>
              <a:rPr lang="en-US" sz="2400" dirty="0" smtClean="0"/>
              <a:t>Find a studio</a:t>
            </a:r>
          </a:p>
          <a:p>
            <a:pPr lvl="1"/>
            <a:r>
              <a:rPr lang="en-US" sz="2400" dirty="0" smtClean="0"/>
              <a:t>Oversee recording and/or editing</a:t>
            </a:r>
            <a:endParaRPr lang="en-US" sz="2800" dirty="0" smtClean="0"/>
          </a:p>
          <a:p>
            <a:endParaRPr lang="en-US" sz="2800" dirty="0" smtClean="0"/>
          </a:p>
        </p:txBody>
      </p:sp>
    </p:spTree>
    <p:extLst>
      <p:ext uri="{BB962C8B-B14F-4D97-AF65-F5344CB8AC3E}">
        <p14:creationId xmlns:p14="http://schemas.microsoft.com/office/powerpoint/2010/main" val="143674439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163395"/>
          </a:xfrm>
        </p:spPr>
        <p:txBody>
          <a:bodyPr>
            <a:normAutofit/>
          </a:bodyPr>
          <a:lstStyle/>
          <a:p>
            <a:r>
              <a:rPr lang="en-US" dirty="0" smtClean="0"/>
              <a:t>Self-publishing Production</a:t>
            </a:r>
            <a:endParaRPr lang="en-US" dirty="0">
              <a:solidFill>
                <a:schemeClr val="tx2"/>
              </a:solidFill>
            </a:endParaRPr>
          </a:p>
        </p:txBody>
      </p:sp>
      <p:sp>
        <p:nvSpPr>
          <p:cNvPr id="3" name="Text Placeholder 2"/>
          <p:cNvSpPr>
            <a:spLocks noGrp="1"/>
          </p:cNvSpPr>
          <p:nvPr>
            <p:ph type="body" sz="quarter" idx="10"/>
          </p:nvPr>
        </p:nvSpPr>
        <p:spPr>
          <a:xfrm>
            <a:off x="381000" y="1447800"/>
            <a:ext cx="8610600" cy="4343400"/>
          </a:xfrm>
        </p:spPr>
        <p:txBody>
          <a:bodyPr>
            <a:normAutofit fontScale="92500" lnSpcReduction="10000"/>
          </a:bodyPr>
          <a:lstStyle/>
          <a:p>
            <a:r>
              <a:rPr lang="en-US" dirty="0" smtClean="0"/>
              <a:t>Expenses:</a:t>
            </a:r>
          </a:p>
          <a:p>
            <a:pPr lvl="1"/>
            <a:r>
              <a:rPr lang="en-US" sz="2400" dirty="0" smtClean="0"/>
              <a:t>Audio narrators</a:t>
            </a:r>
          </a:p>
          <a:p>
            <a:pPr lvl="2"/>
            <a:r>
              <a:rPr lang="en-US" sz="2000" dirty="0" smtClean="0"/>
              <a:t>Unionized  (SAG-AFTRA) and health &amp; benefits fund)</a:t>
            </a:r>
          </a:p>
          <a:p>
            <a:pPr lvl="2"/>
            <a:r>
              <a:rPr lang="en-US" sz="2000" dirty="0" smtClean="0"/>
              <a:t>$100 </a:t>
            </a:r>
            <a:r>
              <a:rPr lang="mr-IN" sz="2000" dirty="0" smtClean="0"/>
              <a:t>–</a:t>
            </a:r>
            <a:r>
              <a:rPr lang="en-US" sz="2000" dirty="0" smtClean="0"/>
              <a:t> $200 an experienced narrator</a:t>
            </a:r>
          </a:p>
          <a:p>
            <a:pPr lvl="2"/>
            <a:r>
              <a:rPr lang="en-US" sz="2000" dirty="0" smtClean="0"/>
              <a:t>$200 - $300 an hour + 12%  for top talent</a:t>
            </a:r>
          </a:p>
          <a:p>
            <a:pPr lvl="1"/>
            <a:r>
              <a:rPr lang="en-US" sz="2400" dirty="0" smtClean="0"/>
              <a:t>Studio time (Some are better than others)</a:t>
            </a:r>
          </a:p>
          <a:p>
            <a:pPr lvl="2"/>
            <a:r>
              <a:rPr lang="en-US" sz="2000" dirty="0" smtClean="0"/>
              <a:t>Brick Box: $100 hour</a:t>
            </a:r>
          </a:p>
          <a:p>
            <a:pPr lvl="2"/>
            <a:r>
              <a:rPr lang="en-US" sz="2000" dirty="0" smtClean="0"/>
              <a:t>With an Engineer: $200 hour</a:t>
            </a:r>
          </a:p>
          <a:p>
            <a:pPr lvl="2"/>
            <a:r>
              <a:rPr lang="en-US" sz="2000" dirty="0" smtClean="0"/>
              <a:t>Full production with mastering: $300</a:t>
            </a:r>
          </a:p>
          <a:p>
            <a:pPr lvl="1"/>
            <a:r>
              <a:rPr lang="en-US" sz="2400" dirty="0" smtClean="0"/>
              <a:t>Post-production fees (mastering, leveling, compressing)</a:t>
            </a:r>
          </a:p>
          <a:p>
            <a:pPr lvl="2"/>
            <a:r>
              <a:rPr lang="en-US" sz="2000" dirty="0" smtClean="0"/>
              <a:t>Editing $100 hour (2x final production time)</a:t>
            </a:r>
          </a:p>
          <a:p>
            <a:r>
              <a:rPr lang="en-US" dirty="0" smtClean="0"/>
              <a:t>Could easily run $350 - $600 per recorded hour</a:t>
            </a:r>
          </a:p>
          <a:p>
            <a:pPr lvl="1"/>
            <a:r>
              <a:rPr lang="en-US" sz="2400" dirty="0" smtClean="0"/>
              <a:t>Age of Myth (432 pages): 17 hours = $5,950 - $10,200</a:t>
            </a:r>
          </a:p>
          <a:p>
            <a:endParaRPr lang="en-US" sz="2800" dirty="0" smtClean="0"/>
          </a:p>
          <a:p>
            <a:endParaRPr lang="en-US" sz="2800" dirty="0" smtClean="0"/>
          </a:p>
        </p:txBody>
      </p:sp>
    </p:spTree>
    <p:extLst>
      <p:ext uri="{BB962C8B-B14F-4D97-AF65-F5344CB8AC3E}">
        <p14:creationId xmlns:p14="http://schemas.microsoft.com/office/powerpoint/2010/main" val="68314717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163395"/>
          </a:xfrm>
        </p:spPr>
        <p:txBody>
          <a:bodyPr>
            <a:normAutofit/>
          </a:bodyPr>
          <a:lstStyle/>
          <a:p>
            <a:r>
              <a:rPr lang="en-US" dirty="0" smtClean="0"/>
              <a:t>Audiobook Deals</a:t>
            </a:r>
            <a:endParaRPr lang="en-US" dirty="0">
              <a:solidFill>
                <a:schemeClr val="tx2"/>
              </a:solidFill>
            </a:endParaRPr>
          </a:p>
        </p:txBody>
      </p:sp>
      <p:sp>
        <p:nvSpPr>
          <p:cNvPr id="3" name="Text Placeholder 2"/>
          <p:cNvSpPr>
            <a:spLocks noGrp="1"/>
          </p:cNvSpPr>
          <p:nvPr>
            <p:ph type="body" sz="quarter" idx="10"/>
          </p:nvPr>
        </p:nvSpPr>
        <p:spPr>
          <a:xfrm>
            <a:off x="381000" y="1143000"/>
            <a:ext cx="8610600" cy="5334000"/>
          </a:xfrm>
        </p:spPr>
        <p:txBody>
          <a:bodyPr>
            <a:normAutofit fontScale="92500" lnSpcReduction="10000"/>
          </a:bodyPr>
          <a:lstStyle/>
          <a:p>
            <a:r>
              <a:rPr lang="en-US" sz="2800" dirty="0"/>
              <a:t>Riyria </a:t>
            </a:r>
            <a:r>
              <a:rPr lang="en-US" sz="2800" dirty="0" smtClean="0"/>
              <a:t>Revelations</a:t>
            </a:r>
          </a:p>
          <a:p>
            <a:pPr lvl="1"/>
            <a:r>
              <a:rPr lang="en-US" sz="2400" dirty="0" smtClean="0"/>
              <a:t>$</a:t>
            </a:r>
            <a:r>
              <a:rPr lang="en-US" sz="2400" dirty="0" smtClean="0"/>
              <a:t>2,000/book = $</a:t>
            </a:r>
            <a:r>
              <a:rPr lang="en-US" sz="2400" dirty="0" smtClean="0"/>
              <a:t>6,000 (Subsidiary w/Recorded Books)</a:t>
            </a:r>
            <a:endParaRPr lang="en-US" sz="2400" dirty="0" smtClean="0"/>
          </a:p>
          <a:p>
            <a:r>
              <a:rPr lang="en-US" sz="2800" dirty="0" smtClean="0"/>
              <a:t>Riyria</a:t>
            </a:r>
            <a:r>
              <a:rPr lang="en-US" sz="2800" dirty="0"/>
              <a:t> Chronicles</a:t>
            </a:r>
          </a:p>
          <a:p>
            <a:pPr lvl="1"/>
            <a:r>
              <a:rPr lang="en-US" sz="2400" dirty="0" smtClean="0"/>
              <a:t>Book 1-2: </a:t>
            </a:r>
            <a:r>
              <a:rPr lang="en-US" sz="2400" dirty="0" smtClean="0"/>
              <a:t>$</a:t>
            </a:r>
            <a:r>
              <a:rPr lang="en-US" sz="2400" dirty="0" smtClean="0"/>
              <a:t>5,500/book </a:t>
            </a:r>
            <a:r>
              <a:rPr lang="en-US" sz="2400" dirty="0"/>
              <a:t>= </a:t>
            </a:r>
            <a:r>
              <a:rPr lang="en-US" sz="2400" dirty="0" smtClean="0"/>
              <a:t>$</a:t>
            </a:r>
            <a:r>
              <a:rPr lang="en-US" sz="2400" dirty="0" smtClean="0"/>
              <a:t>11,000 (</a:t>
            </a:r>
            <a:r>
              <a:rPr lang="en-US" sz="2400" dirty="0"/>
              <a:t>Subsidiary w/Recorded Books</a:t>
            </a:r>
            <a:r>
              <a:rPr lang="en-US" sz="2400" dirty="0" smtClean="0"/>
              <a:t>)</a:t>
            </a:r>
            <a:endParaRPr lang="en-US" sz="2400" dirty="0" smtClean="0"/>
          </a:p>
          <a:p>
            <a:pPr lvl="1"/>
            <a:r>
              <a:rPr lang="en-US" sz="2400" dirty="0" smtClean="0"/>
              <a:t>Book 3: </a:t>
            </a:r>
            <a:r>
              <a:rPr lang="en-US" sz="2400" dirty="0" smtClean="0"/>
              <a:t>Audible </a:t>
            </a:r>
            <a:r>
              <a:rPr lang="en-US" sz="2400" dirty="0" smtClean="0"/>
              <a:t>Studios $75,000</a:t>
            </a:r>
          </a:p>
          <a:p>
            <a:pPr lvl="1"/>
            <a:r>
              <a:rPr lang="en-US" sz="2400" dirty="0" smtClean="0"/>
              <a:t>Book 4: </a:t>
            </a:r>
            <a:r>
              <a:rPr lang="en-US" sz="2400" dirty="0" smtClean="0"/>
              <a:t>Audible </a:t>
            </a:r>
            <a:r>
              <a:rPr lang="en-US" sz="2400" dirty="0" smtClean="0"/>
              <a:t>Studios $</a:t>
            </a:r>
            <a:r>
              <a:rPr lang="en-US" sz="2400" dirty="0" smtClean="0"/>
              <a:t>100,000</a:t>
            </a:r>
            <a:endParaRPr lang="en-US" sz="2400" dirty="0"/>
          </a:p>
          <a:p>
            <a:r>
              <a:rPr lang="en-US" sz="2800" dirty="0" smtClean="0"/>
              <a:t>Hollow World</a:t>
            </a:r>
          </a:p>
          <a:p>
            <a:pPr lvl="1"/>
            <a:r>
              <a:rPr lang="en-US" sz="2400" dirty="0" smtClean="0"/>
              <a:t>Recorded </a:t>
            </a:r>
            <a:r>
              <a:rPr lang="en-US" sz="2400" dirty="0" smtClean="0"/>
              <a:t>Books: $</a:t>
            </a:r>
            <a:r>
              <a:rPr lang="en-US" sz="2400" dirty="0" smtClean="0"/>
              <a:t>8,000</a:t>
            </a:r>
            <a:endParaRPr lang="en-US" sz="2400" dirty="0" smtClean="0"/>
          </a:p>
          <a:p>
            <a:r>
              <a:rPr lang="en-US" sz="2800" dirty="0" smtClean="0"/>
              <a:t>Legends of the First Empire</a:t>
            </a:r>
            <a:endParaRPr lang="en-US" sz="2800" dirty="0"/>
          </a:p>
          <a:p>
            <a:pPr lvl="1"/>
            <a:r>
              <a:rPr lang="en-US" sz="2400" dirty="0"/>
              <a:t>Book </a:t>
            </a:r>
            <a:r>
              <a:rPr lang="en-US" sz="2400" dirty="0" smtClean="0"/>
              <a:t>1 </a:t>
            </a:r>
            <a:r>
              <a:rPr lang="mr-IN" sz="2400" dirty="0" smtClean="0"/>
              <a:t>–</a:t>
            </a:r>
            <a:r>
              <a:rPr lang="en-US" sz="2400" dirty="0" smtClean="0"/>
              <a:t> 4: </a:t>
            </a:r>
            <a:r>
              <a:rPr lang="en-US" sz="2400" dirty="0" smtClean="0"/>
              <a:t>Recorded </a:t>
            </a:r>
            <a:r>
              <a:rPr lang="en-US" sz="2400" dirty="0" smtClean="0"/>
              <a:t>books: $</a:t>
            </a:r>
            <a:r>
              <a:rPr lang="en-US" sz="2400" dirty="0" smtClean="0"/>
              <a:t>35,000/book </a:t>
            </a:r>
            <a:r>
              <a:rPr lang="en-US" sz="2400" dirty="0" smtClean="0"/>
              <a:t>= $140,000</a:t>
            </a:r>
          </a:p>
          <a:p>
            <a:pPr lvl="1"/>
            <a:r>
              <a:rPr lang="en-US" sz="2400" dirty="0" smtClean="0"/>
              <a:t>Book 5: </a:t>
            </a:r>
            <a:r>
              <a:rPr lang="en-US" sz="2400" dirty="0" smtClean="0"/>
              <a:t>Audible </a:t>
            </a:r>
            <a:r>
              <a:rPr lang="en-US" sz="2400" dirty="0"/>
              <a:t>Studios $</a:t>
            </a:r>
            <a:r>
              <a:rPr lang="en-US" sz="2400" dirty="0" smtClean="0"/>
              <a:t>75,000</a:t>
            </a:r>
          </a:p>
          <a:p>
            <a:pPr lvl="1"/>
            <a:r>
              <a:rPr lang="en-US" sz="2400" dirty="0" smtClean="0"/>
              <a:t>Book 6:  </a:t>
            </a:r>
            <a:r>
              <a:rPr lang="en-US" sz="2400" dirty="0" smtClean="0"/>
              <a:t>Audible </a:t>
            </a:r>
            <a:r>
              <a:rPr lang="en-US" sz="2400" dirty="0" smtClean="0"/>
              <a:t>Studios $</a:t>
            </a:r>
            <a:r>
              <a:rPr lang="en-US" sz="2400" dirty="0" smtClean="0"/>
              <a:t>90,000</a:t>
            </a:r>
          </a:p>
          <a:p>
            <a:r>
              <a:rPr lang="en-US" dirty="0" smtClean="0"/>
              <a:t>Bridge Series</a:t>
            </a:r>
          </a:p>
          <a:p>
            <a:pPr lvl="1"/>
            <a:r>
              <a:rPr lang="en-US" sz="2400" dirty="0" smtClean="0"/>
              <a:t>Book 1 -3:  Audible Studios, $1,000,000</a:t>
            </a:r>
            <a:endParaRPr lang="en-US" sz="2400" dirty="0"/>
          </a:p>
          <a:p>
            <a:endParaRPr lang="en-US" sz="2800" dirty="0" smtClean="0"/>
          </a:p>
          <a:p>
            <a:endParaRPr lang="en-US" sz="2800" dirty="0" smtClean="0"/>
          </a:p>
        </p:txBody>
      </p:sp>
    </p:spTree>
    <p:extLst>
      <p:ext uri="{BB962C8B-B14F-4D97-AF65-F5344CB8AC3E}">
        <p14:creationId xmlns:p14="http://schemas.microsoft.com/office/powerpoint/2010/main" val="3161624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3005"/>
            <a:ext cx="8382000" cy="1163395"/>
          </a:xfrm>
        </p:spPr>
        <p:txBody>
          <a:bodyPr>
            <a:normAutofit/>
          </a:bodyPr>
          <a:lstStyle/>
          <a:p>
            <a:r>
              <a:rPr lang="en-US" dirty="0" smtClean="0"/>
              <a:t>Who am I and how to reach me</a:t>
            </a:r>
            <a:endParaRPr lang="en-US" dirty="0">
              <a:solidFill>
                <a:schemeClr val="tx2"/>
              </a:solidFill>
            </a:endParaRPr>
          </a:p>
        </p:txBody>
      </p:sp>
      <p:sp>
        <p:nvSpPr>
          <p:cNvPr id="3" name="Text Placeholder 2"/>
          <p:cNvSpPr>
            <a:spLocks noGrp="1"/>
          </p:cNvSpPr>
          <p:nvPr>
            <p:ph type="body" sz="quarter" idx="10"/>
          </p:nvPr>
        </p:nvSpPr>
        <p:spPr>
          <a:xfrm>
            <a:off x="381000" y="1371600"/>
            <a:ext cx="8382000" cy="3807297"/>
          </a:xfrm>
        </p:spPr>
        <p:txBody>
          <a:bodyPr>
            <a:normAutofit/>
          </a:bodyPr>
          <a:lstStyle/>
          <a:p>
            <a:r>
              <a:rPr lang="en-US" dirty="0" smtClean="0"/>
              <a:t>Business </a:t>
            </a:r>
            <a:r>
              <a:rPr lang="en-US" dirty="0"/>
              <a:t>Manager </a:t>
            </a:r>
            <a:r>
              <a:rPr lang="en-US" dirty="0" smtClean="0"/>
              <a:t>for Author </a:t>
            </a:r>
            <a:r>
              <a:rPr lang="en-US" dirty="0"/>
              <a:t>Michael J. </a:t>
            </a:r>
            <a:r>
              <a:rPr lang="en-US" dirty="0" smtClean="0"/>
              <a:t>Sullivan</a:t>
            </a:r>
          </a:p>
          <a:p>
            <a:r>
              <a:rPr lang="en-US" dirty="0" smtClean="0"/>
              <a:t>9 years in the publishing business</a:t>
            </a:r>
          </a:p>
          <a:p>
            <a:r>
              <a:rPr lang="en-US" dirty="0" smtClean="0"/>
              <a:t>Self-publishing, small-press, big-five</a:t>
            </a:r>
          </a:p>
          <a:p>
            <a:r>
              <a:rPr lang="en-US" dirty="0" smtClean="0"/>
              <a:t>First </a:t>
            </a:r>
            <a:r>
              <a:rPr lang="en-US" dirty="0" smtClean="0"/>
              <a:t>Business of Writing Seminar in Feb </a:t>
            </a:r>
            <a:r>
              <a:rPr lang="en-US" dirty="0" smtClean="0"/>
              <a:t>2008</a:t>
            </a:r>
          </a:p>
          <a:p>
            <a:r>
              <a:rPr lang="en-US" dirty="0" smtClean="0"/>
              <a:t>Small press publisher for 4 years</a:t>
            </a:r>
          </a:p>
          <a:p>
            <a:r>
              <a:rPr lang="en-US" dirty="0" smtClean="0"/>
              <a:t>Michael.Sullivan.dc@gmail.com</a:t>
            </a:r>
            <a:endParaRPr lang="en-US" dirty="0" smtClean="0"/>
          </a:p>
          <a:p>
            <a:pPr marL="0" indent="0">
              <a:buNone/>
            </a:pPr>
            <a:endParaRPr lang="en-US" dirty="0" smtClean="0"/>
          </a:p>
        </p:txBody>
      </p:sp>
      <p:pic>
        <p:nvPicPr>
          <p:cNvPr id="6" name="Picture 5"/>
          <p:cNvPicPr>
            <a:picLocks noChangeAspect="1"/>
          </p:cNvPicPr>
          <p:nvPr/>
        </p:nvPicPr>
        <p:blipFill>
          <a:blip r:embed="rId3"/>
          <a:stretch>
            <a:fillRect/>
          </a:stretch>
        </p:blipFill>
        <p:spPr>
          <a:xfrm>
            <a:off x="222809" y="5029200"/>
            <a:ext cx="8698382" cy="1447800"/>
          </a:xfrm>
          <a:prstGeom prst="rect">
            <a:avLst/>
          </a:prstGeom>
        </p:spPr>
      </p:pic>
    </p:spTree>
    <p:extLst>
      <p:ext uri="{BB962C8B-B14F-4D97-AF65-F5344CB8AC3E}">
        <p14:creationId xmlns:p14="http://schemas.microsoft.com/office/powerpoint/2010/main" val="187031132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3005"/>
            <a:ext cx="8382000" cy="1163395"/>
          </a:xfrm>
        </p:spPr>
        <p:txBody>
          <a:bodyPr>
            <a:normAutofit/>
          </a:bodyPr>
          <a:lstStyle/>
          <a:p>
            <a:r>
              <a:rPr lang="en-US" dirty="0" smtClean="0">
                <a:effectLst/>
              </a:rPr>
              <a:t>Traditional Royalties</a:t>
            </a:r>
            <a:endParaRPr lang="en-US" dirty="0"/>
          </a:p>
        </p:txBody>
      </p:sp>
      <p:sp>
        <p:nvSpPr>
          <p:cNvPr id="3" name="Text Placeholder 2"/>
          <p:cNvSpPr>
            <a:spLocks noGrp="1"/>
          </p:cNvSpPr>
          <p:nvPr>
            <p:ph type="body" sz="quarter" idx="10"/>
          </p:nvPr>
        </p:nvSpPr>
        <p:spPr>
          <a:xfrm>
            <a:off x="371104" y="1524000"/>
            <a:ext cx="8382000" cy="4495799"/>
          </a:xfrm>
        </p:spPr>
        <p:txBody>
          <a:bodyPr>
            <a:normAutofit/>
          </a:bodyPr>
          <a:lstStyle/>
          <a:p>
            <a:r>
              <a:rPr lang="en-US" dirty="0" smtClean="0"/>
              <a:t>Publishers (Hachette Audio)</a:t>
            </a:r>
          </a:p>
          <a:p>
            <a:pPr lvl="1"/>
            <a:r>
              <a:rPr lang="en-US" dirty="0" smtClean="0"/>
              <a:t>With their house: 25% of net</a:t>
            </a:r>
          </a:p>
          <a:p>
            <a:pPr lvl="1"/>
            <a:r>
              <a:rPr lang="en-US" dirty="0" smtClean="0"/>
              <a:t>As a subsidiary: 50% of </a:t>
            </a:r>
            <a:r>
              <a:rPr lang="en-US" dirty="0" smtClean="0"/>
              <a:t>net from </a:t>
            </a:r>
            <a:endParaRPr lang="en-US" dirty="0" smtClean="0"/>
          </a:p>
          <a:p>
            <a:r>
              <a:rPr lang="en-US" dirty="0"/>
              <a:t>Audio </a:t>
            </a:r>
            <a:r>
              <a:rPr lang="en-US" dirty="0" smtClean="0"/>
              <a:t>producers (Recorded Books)</a:t>
            </a:r>
            <a:endParaRPr lang="en-US" dirty="0"/>
          </a:p>
          <a:p>
            <a:pPr lvl="1"/>
            <a:r>
              <a:rPr lang="en-US" dirty="0"/>
              <a:t>20% - 25%  of net to author</a:t>
            </a:r>
          </a:p>
          <a:p>
            <a:r>
              <a:rPr lang="en-US" dirty="0" smtClean="0"/>
              <a:t>Audible.com</a:t>
            </a:r>
            <a:r>
              <a:rPr lang="en-US" dirty="0" smtClean="0"/>
              <a:t> shares (partners % not verified)</a:t>
            </a:r>
            <a:endParaRPr lang="en-US" dirty="0"/>
          </a:p>
          <a:p>
            <a:pPr lvl="1"/>
            <a:r>
              <a:rPr lang="en-US" dirty="0" smtClean="0"/>
              <a:t>Direct </a:t>
            </a:r>
            <a:r>
              <a:rPr lang="en-US" dirty="0"/>
              <a:t>to author: 15%</a:t>
            </a:r>
          </a:p>
          <a:p>
            <a:pPr lvl="1"/>
            <a:r>
              <a:rPr lang="en-US" dirty="0"/>
              <a:t>With partners: 35%</a:t>
            </a:r>
          </a:p>
          <a:p>
            <a:pPr marL="517525" lvl="1" indent="0">
              <a:buNone/>
            </a:pPr>
            <a:endParaRPr lang="en-US" dirty="0" smtClean="0"/>
          </a:p>
          <a:p>
            <a:pPr marL="0" indent="0">
              <a:buNone/>
            </a:pPr>
            <a:endParaRPr lang="en-US" dirty="0" smtClean="0"/>
          </a:p>
          <a:p>
            <a:pPr marL="0" indent="0">
              <a:buNone/>
            </a:pPr>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87249015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54403"/>
            <a:ext cx="8382000" cy="664797"/>
          </a:xfrm>
        </p:spPr>
        <p:txBody>
          <a:bodyPr/>
          <a:lstStyle/>
          <a:p>
            <a:r>
              <a:rPr lang="en-US" dirty="0" smtClean="0"/>
              <a:t>Self-publishing Royalty</a:t>
            </a:r>
            <a:endParaRPr lang="en-US" dirty="0"/>
          </a:p>
        </p:txBody>
      </p:sp>
      <p:sp>
        <p:nvSpPr>
          <p:cNvPr id="4" name="Text Placeholder 3"/>
          <p:cNvSpPr>
            <a:spLocks noGrp="1"/>
          </p:cNvSpPr>
          <p:nvPr>
            <p:ph type="body" sz="quarter" idx="10"/>
          </p:nvPr>
        </p:nvSpPr>
        <p:spPr>
          <a:xfrm>
            <a:off x="381000" y="1600200"/>
            <a:ext cx="8382000" cy="3465933"/>
          </a:xfrm>
        </p:spPr>
        <p:txBody>
          <a:bodyPr/>
          <a:lstStyle/>
          <a:p>
            <a:r>
              <a:rPr lang="en-US" dirty="0" smtClean="0"/>
              <a:t>ACX </a:t>
            </a:r>
            <a:r>
              <a:rPr lang="mr-IN" dirty="0" smtClean="0"/>
              <a:t>–</a:t>
            </a:r>
            <a:r>
              <a:rPr lang="en-US" dirty="0" smtClean="0"/>
              <a:t> source to find production companies and narrators</a:t>
            </a:r>
          </a:p>
          <a:p>
            <a:pPr lvl="1"/>
            <a:r>
              <a:rPr lang="en-US" dirty="0" smtClean="0"/>
              <a:t>Exclusive to Audible  and Apple</a:t>
            </a:r>
          </a:p>
          <a:p>
            <a:pPr lvl="1"/>
            <a:r>
              <a:rPr lang="en-US" dirty="0" smtClean="0"/>
              <a:t>Exclusive: 60% Audible | 40% producer</a:t>
            </a:r>
          </a:p>
          <a:p>
            <a:pPr lvl="1"/>
            <a:r>
              <a:rPr lang="en-US" dirty="0" smtClean="0"/>
              <a:t>Exclusive: 60% Audible | 20% rights holder | 20% producer</a:t>
            </a:r>
          </a:p>
          <a:p>
            <a:pPr lvl="1"/>
            <a:r>
              <a:rPr lang="en-US" dirty="0" smtClean="0"/>
              <a:t>Nonexclusive: 75% Audible | 25% producer</a:t>
            </a:r>
          </a:p>
          <a:p>
            <a:pPr lvl="1"/>
            <a:endParaRPr lang="en-US" dirty="0" smtClean="0"/>
          </a:p>
        </p:txBody>
      </p:sp>
    </p:spTree>
    <p:extLst>
      <p:ext uri="{BB962C8B-B14F-4D97-AF65-F5344CB8AC3E}">
        <p14:creationId xmlns:p14="http://schemas.microsoft.com/office/powerpoint/2010/main" val="18420218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163395"/>
          </a:xfrm>
        </p:spPr>
        <p:txBody>
          <a:bodyPr>
            <a:normAutofit/>
          </a:bodyPr>
          <a:lstStyle/>
          <a:p>
            <a:r>
              <a:rPr lang="en-US" dirty="0" smtClean="0">
                <a:effectLst/>
              </a:rPr>
              <a:t>Income for Audio Versions</a:t>
            </a:r>
            <a:endParaRPr lang="en-US" dirty="0"/>
          </a:p>
        </p:txBody>
      </p:sp>
      <p:sp>
        <p:nvSpPr>
          <p:cNvPr id="3" name="Text Placeholder 2"/>
          <p:cNvSpPr>
            <a:spLocks noGrp="1"/>
          </p:cNvSpPr>
          <p:nvPr>
            <p:ph type="body" sz="quarter" idx="10"/>
          </p:nvPr>
        </p:nvSpPr>
        <p:spPr>
          <a:xfrm>
            <a:off x="371104" y="1600200"/>
            <a:ext cx="8772896" cy="4419599"/>
          </a:xfrm>
        </p:spPr>
        <p:txBody>
          <a:bodyPr>
            <a:normAutofit/>
          </a:bodyPr>
          <a:lstStyle/>
          <a:p>
            <a:r>
              <a:rPr lang="en-US" dirty="0" smtClean="0"/>
              <a:t>$10 income to Audible</a:t>
            </a:r>
          </a:p>
          <a:p>
            <a:pPr lvl="1"/>
            <a:r>
              <a:rPr lang="en-US" dirty="0" smtClean="0"/>
              <a:t>ACX as publisher: $4.00</a:t>
            </a:r>
          </a:p>
          <a:p>
            <a:pPr lvl="1"/>
            <a:r>
              <a:rPr lang="en-US" dirty="0" smtClean="0"/>
              <a:t>ACX with partner: $2.00</a:t>
            </a:r>
          </a:p>
          <a:p>
            <a:pPr lvl="1"/>
            <a:r>
              <a:rPr lang="en-US" dirty="0" smtClean="0"/>
              <a:t>Audible Published: $1.50</a:t>
            </a:r>
          </a:p>
          <a:p>
            <a:pPr lvl="1"/>
            <a:r>
              <a:rPr lang="en-US" dirty="0" smtClean="0"/>
              <a:t>Recorded Books: 20% of 35% = $0.70</a:t>
            </a:r>
          </a:p>
          <a:p>
            <a:pPr lvl="1"/>
            <a:r>
              <a:rPr lang="en-US" dirty="0" smtClean="0"/>
              <a:t>Produced by Publisher’s Studio: 25% of 35% = $0.88</a:t>
            </a:r>
          </a:p>
          <a:p>
            <a:pPr lvl="1"/>
            <a:r>
              <a:rPr lang="en-US" dirty="0" smtClean="0"/>
              <a:t>Sold as Subsidiary Right: 50% of 20% of 35% = $0.35</a:t>
            </a:r>
          </a:p>
          <a:p>
            <a:pPr marL="517525" lvl="1" indent="0">
              <a:buNone/>
            </a:pPr>
            <a:endParaRPr lang="en-US" dirty="0" smtClean="0"/>
          </a:p>
          <a:p>
            <a:pPr marL="0" indent="0">
              <a:buNone/>
            </a:pPr>
            <a:endParaRPr lang="en-US" dirty="0" smtClean="0"/>
          </a:p>
          <a:p>
            <a:pPr marL="0" indent="0">
              <a:buNone/>
            </a:pPr>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27543518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163395"/>
          </a:xfrm>
        </p:spPr>
        <p:txBody>
          <a:bodyPr>
            <a:normAutofit/>
          </a:bodyPr>
          <a:lstStyle/>
          <a:p>
            <a:r>
              <a:rPr lang="en-US" dirty="0" smtClean="0"/>
              <a:t>Income per Book (before splits)</a:t>
            </a:r>
            <a:endParaRPr lang="en-US" dirty="0">
              <a:solidFill>
                <a:schemeClr val="tx2"/>
              </a:solidFill>
            </a:endParaRPr>
          </a:p>
        </p:txBody>
      </p:sp>
      <p:sp>
        <p:nvSpPr>
          <p:cNvPr id="3" name="Text Placeholder 2"/>
          <p:cNvSpPr>
            <a:spLocks noGrp="1"/>
          </p:cNvSpPr>
          <p:nvPr>
            <p:ph type="body" sz="quarter" idx="10"/>
          </p:nvPr>
        </p:nvSpPr>
        <p:spPr>
          <a:xfrm>
            <a:off x="381000" y="1600200"/>
            <a:ext cx="8610600" cy="4191000"/>
          </a:xfrm>
        </p:spPr>
        <p:txBody>
          <a:bodyPr>
            <a:normAutofit/>
          </a:bodyPr>
          <a:lstStyle/>
          <a:p>
            <a:r>
              <a:rPr lang="en-US" sz="2800" dirty="0" smtClean="0"/>
              <a:t>Riyria Revelations (Recorded Books)</a:t>
            </a:r>
            <a:endParaRPr lang="en-US" sz="2800" dirty="0"/>
          </a:p>
          <a:p>
            <a:pPr lvl="1"/>
            <a:r>
              <a:rPr lang="en-US" sz="2400" dirty="0" smtClean="0"/>
              <a:t>$8.50 </a:t>
            </a:r>
            <a:r>
              <a:rPr lang="mr-IN" sz="2400" dirty="0" smtClean="0"/>
              <a:t>–</a:t>
            </a:r>
            <a:r>
              <a:rPr lang="en-US" sz="2400" dirty="0" smtClean="0"/>
              <a:t> $11.50 normal | $4.50 - $4.77 on special</a:t>
            </a:r>
          </a:p>
          <a:p>
            <a:r>
              <a:rPr lang="en-US" sz="2800" dirty="0"/>
              <a:t>Riyria </a:t>
            </a:r>
            <a:r>
              <a:rPr lang="en-US" sz="2800" dirty="0" smtClean="0"/>
              <a:t>Chronicles (Recorded </a:t>
            </a:r>
            <a:r>
              <a:rPr lang="en-US" sz="2800" dirty="0"/>
              <a:t>Books)</a:t>
            </a:r>
          </a:p>
          <a:p>
            <a:pPr lvl="1"/>
            <a:r>
              <a:rPr lang="en-US" sz="2400" dirty="0" smtClean="0"/>
              <a:t>$6.00 </a:t>
            </a:r>
            <a:r>
              <a:rPr lang="mr-IN" sz="2400" dirty="0"/>
              <a:t>–</a:t>
            </a:r>
            <a:r>
              <a:rPr lang="en-US" sz="2400" dirty="0"/>
              <a:t> </a:t>
            </a:r>
            <a:r>
              <a:rPr lang="en-US" sz="2400" dirty="0" smtClean="0"/>
              <a:t>$</a:t>
            </a:r>
            <a:r>
              <a:rPr lang="en-US" sz="2400" dirty="0"/>
              <a:t>6</a:t>
            </a:r>
            <a:r>
              <a:rPr lang="en-US" sz="2400" dirty="0" smtClean="0"/>
              <a:t>.50 </a:t>
            </a:r>
            <a:r>
              <a:rPr lang="en-US" sz="2400" dirty="0"/>
              <a:t>normal | </a:t>
            </a:r>
            <a:r>
              <a:rPr lang="en-US" sz="2400" dirty="0" smtClean="0"/>
              <a:t>$3.00 - $3.25 on special</a:t>
            </a:r>
          </a:p>
          <a:p>
            <a:r>
              <a:rPr lang="en-US" sz="2800" dirty="0"/>
              <a:t>Riyria Chronicles </a:t>
            </a:r>
            <a:r>
              <a:rPr lang="en-US" sz="2800" dirty="0" smtClean="0"/>
              <a:t>(Audible Studios)</a:t>
            </a:r>
          </a:p>
          <a:p>
            <a:pPr lvl="1"/>
            <a:r>
              <a:rPr lang="en-US" sz="2400" dirty="0" smtClean="0"/>
              <a:t>$13.00 - $14.00</a:t>
            </a:r>
            <a:endParaRPr lang="en-US" sz="2800" dirty="0" smtClean="0"/>
          </a:p>
          <a:p>
            <a:endParaRPr lang="en-US" sz="2800" dirty="0" smtClean="0"/>
          </a:p>
        </p:txBody>
      </p:sp>
    </p:spTree>
    <p:extLst>
      <p:ext uri="{BB962C8B-B14F-4D97-AF65-F5344CB8AC3E}">
        <p14:creationId xmlns:p14="http://schemas.microsoft.com/office/powerpoint/2010/main" val="24084868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664797"/>
          </a:xfrm>
        </p:spPr>
        <p:txBody>
          <a:bodyPr/>
          <a:lstStyle/>
          <a:p>
            <a:r>
              <a:rPr lang="en-US" dirty="0" smtClean="0"/>
              <a:t>Income Breakdown</a:t>
            </a:r>
            <a:endParaRPr lang="en-US" dirty="0"/>
          </a:p>
        </p:txBody>
      </p:sp>
      <p:pic>
        <p:nvPicPr>
          <p:cNvPr id="3" name="Picture 2"/>
          <p:cNvPicPr>
            <a:picLocks noChangeAspect="1"/>
          </p:cNvPicPr>
          <p:nvPr/>
        </p:nvPicPr>
        <p:blipFill>
          <a:blip r:embed="rId2"/>
          <a:stretch>
            <a:fillRect/>
          </a:stretch>
        </p:blipFill>
        <p:spPr>
          <a:xfrm>
            <a:off x="378488" y="1600200"/>
            <a:ext cx="8494407" cy="2145254"/>
          </a:xfrm>
          <a:prstGeom prst="rect">
            <a:avLst/>
          </a:prstGeom>
        </p:spPr>
      </p:pic>
    </p:spTree>
    <p:extLst>
      <p:ext uri="{BB962C8B-B14F-4D97-AF65-F5344CB8AC3E}">
        <p14:creationId xmlns:p14="http://schemas.microsoft.com/office/powerpoint/2010/main" val="206152968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Questions</a:t>
            </a:r>
            <a:endParaRPr lang="en-US" dirty="0"/>
          </a:p>
        </p:txBody>
      </p:sp>
      <p:sp>
        <p:nvSpPr>
          <p:cNvPr id="6" name="Text Placeholder 2"/>
          <p:cNvSpPr>
            <a:spLocks noGrp="1"/>
          </p:cNvSpPr>
          <p:nvPr>
            <p:ph type="body" sz="quarter" idx="10"/>
          </p:nvPr>
        </p:nvSpPr>
        <p:spPr>
          <a:xfrm>
            <a:off x="381000" y="2209800"/>
            <a:ext cx="8382000" cy="3124200"/>
          </a:xfrm>
        </p:spPr>
        <p:txBody>
          <a:bodyPr>
            <a:normAutofit/>
          </a:bodyPr>
          <a:lstStyle/>
          <a:p>
            <a:r>
              <a:rPr lang="en-US" dirty="0" smtClean="0"/>
              <a:t>Write me at </a:t>
            </a:r>
            <a:r>
              <a:rPr lang="en-US" dirty="0" smtClean="0">
                <a:hlinkClick r:id="rId3"/>
              </a:rPr>
              <a:t>michael.sullivan.dc@gmail.com</a:t>
            </a:r>
            <a:endParaRPr lang="en-US" dirty="0" smtClean="0"/>
          </a:p>
          <a:p>
            <a:pPr marL="0" indent="0">
              <a:buNone/>
            </a:pPr>
            <a:r>
              <a:rPr lang="en-US" dirty="0"/>
              <a:t/>
            </a:r>
            <a:br>
              <a:rPr lang="en-US" dirty="0"/>
            </a:br>
            <a:endParaRPr lang="en-US" dirty="0"/>
          </a:p>
          <a:p>
            <a:pPr lvl="1"/>
            <a:endParaRPr lang="en-US" dirty="0" smtClean="0"/>
          </a:p>
          <a:p>
            <a:endParaRPr lang="en-US" dirty="0" smtClean="0"/>
          </a:p>
          <a:p>
            <a:pPr marL="517525" lvl="1" indent="0">
              <a:buNone/>
            </a:pPr>
            <a:endParaRPr lang="en-US" sz="2400" dirty="0" smtClean="0"/>
          </a:p>
          <a:p>
            <a:pPr marL="0" indent="0">
              <a:buNone/>
            </a:pPr>
            <a:endParaRPr lang="en-US" dirty="0"/>
          </a:p>
          <a:p>
            <a:pPr lvl="1"/>
            <a:endParaRPr lang="en-US" dirty="0" smtClean="0"/>
          </a:p>
          <a:p>
            <a:pPr lvl="1"/>
            <a:endParaRPr lang="en-US" dirty="0" smtClean="0"/>
          </a:p>
          <a:p>
            <a:pPr marL="0" indent="0">
              <a:buNone/>
            </a:pPr>
            <a:endParaRPr lang="en-US" dirty="0"/>
          </a:p>
          <a:p>
            <a:pPr marL="517525" lvl="1" indent="0">
              <a:buNone/>
            </a:pPr>
            <a:endParaRPr lang="en-US" dirty="0"/>
          </a:p>
          <a:p>
            <a:endParaRPr lang="en-US" dirty="0" smtClean="0"/>
          </a:p>
          <a:p>
            <a:pPr marL="0" indent="0">
              <a:buNone/>
            </a:pPr>
            <a:endParaRPr lang="en-US" dirty="0" smtClean="0"/>
          </a:p>
          <a:p>
            <a:endParaRPr lang="en-US" dirty="0"/>
          </a:p>
          <a:p>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41582942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A bit about Michael and his career</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105400"/>
          </a:xfrm>
        </p:spPr>
        <p:txBody>
          <a:bodyPr>
            <a:normAutofit fontScale="92500" lnSpcReduction="10000"/>
          </a:bodyPr>
          <a:lstStyle/>
          <a:p>
            <a:r>
              <a:rPr lang="en-US" dirty="0" smtClean="0"/>
              <a:t>Author 30 books: 12 published, 5 pending release, 13 </a:t>
            </a:r>
            <a:r>
              <a:rPr lang="en-US" dirty="0" smtClean="0"/>
              <a:t>unpublished, working on new trilogy</a:t>
            </a:r>
            <a:endParaRPr lang="en-US" dirty="0" smtClean="0"/>
          </a:p>
          <a:p>
            <a:r>
              <a:rPr lang="en-US" dirty="0" smtClean="0"/>
              <a:t>Riyria Revelations (6), </a:t>
            </a:r>
            <a:r>
              <a:rPr lang="en-US" dirty="0"/>
              <a:t>Riyria </a:t>
            </a:r>
            <a:r>
              <a:rPr lang="en-US" dirty="0" smtClean="0"/>
              <a:t>Chronicles </a:t>
            </a:r>
            <a:r>
              <a:rPr lang="en-US" dirty="0" smtClean="0"/>
              <a:t>(4), </a:t>
            </a:r>
            <a:r>
              <a:rPr lang="en-US" dirty="0" smtClean="0"/>
              <a:t>Hollow World</a:t>
            </a:r>
            <a:r>
              <a:rPr lang="en-US" dirty="0"/>
              <a:t>, The First </a:t>
            </a:r>
            <a:r>
              <a:rPr lang="en-US" dirty="0" smtClean="0"/>
              <a:t>Empire (6</a:t>
            </a:r>
            <a:r>
              <a:rPr lang="en-US" dirty="0" smtClean="0"/>
              <a:t>), Bridge Books (3)</a:t>
            </a:r>
            <a:endParaRPr lang="en-US" dirty="0"/>
          </a:p>
          <a:p>
            <a:r>
              <a:rPr lang="en-US" dirty="0" smtClean="0"/>
              <a:t>1,180,000 English </a:t>
            </a:r>
            <a:r>
              <a:rPr lang="en-US" dirty="0"/>
              <a:t>Language Books </a:t>
            </a:r>
            <a:r>
              <a:rPr lang="en-US" dirty="0" smtClean="0"/>
              <a:t>Sold</a:t>
            </a:r>
          </a:p>
          <a:p>
            <a:r>
              <a:rPr lang="en-US" dirty="0" smtClean="0"/>
              <a:t>70+ </a:t>
            </a:r>
            <a:r>
              <a:rPr lang="en-US" dirty="0"/>
              <a:t>Foreign Language </a:t>
            </a:r>
            <a:r>
              <a:rPr lang="en-US" dirty="0" smtClean="0"/>
              <a:t>Contracts</a:t>
            </a:r>
          </a:p>
          <a:p>
            <a:r>
              <a:rPr lang="en-US" dirty="0" smtClean="0"/>
              <a:t>Self</a:t>
            </a:r>
            <a:r>
              <a:rPr lang="en-US" dirty="0"/>
              <a:t>, small-press, and big-five (3 </a:t>
            </a:r>
            <a:r>
              <a:rPr lang="en-US" dirty="0" smtClean="0"/>
              <a:t>contracts)</a:t>
            </a:r>
          </a:p>
          <a:p>
            <a:r>
              <a:rPr lang="en-US" dirty="0" smtClean="0"/>
              <a:t>More </a:t>
            </a:r>
            <a:r>
              <a:rPr lang="en-US" dirty="0"/>
              <a:t>than </a:t>
            </a:r>
            <a:r>
              <a:rPr lang="en-US" dirty="0" smtClean="0"/>
              <a:t>200 best-of </a:t>
            </a:r>
            <a:r>
              <a:rPr lang="en-US" dirty="0"/>
              <a:t>or </a:t>
            </a:r>
            <a:r>
              <a:rPr lang="en-US" dirty="0" smtClean="0"/>
              <a:t>most-anticipated lists</a:t>
            </a:r>
          </a:p>
          <a:p>
            <a:r>
              <a:rPr lang="en-US" dirty="0" smtClean="0"/>
              <a:t>5-time </a:t>
            </a:r>
            <a:r>
              <a:rPr lang="en-US" dirty="0"/>
              <a:t>Goodreads Choice Nominee</a:t>
            </a:r>
          </a:p>
          <a:p>
            <a:r>
              <a:rPr lang="en-US" dirty="0" smtClean="0"/>
              <a:t>Presenter </a:t>
            </a:r>
            <a:r>
              <a:rPr lang="en-US" dirty="0"/>
              <a:t>at Writer’s Digest Annual Conference</a:t>
            </a:r>
          </a:p>
          <a:p>
            <a:r>
              <a:rPr lang="en-US" dirty="0" smtClean="0"/>
              <a:t>Online </a:t>
            </a:r>
            <a:r>
              <a:rPr lang="en-US" dirty="0"/>
              <a:t>courses with Writer’s Digest</a:t>
            </a:r>
            <a:endParaRPr lang="en-US" dirty="0" smtClean="0"/>
          </a:p>
        </p:txBody>
      </p:sp>
    </p:spTree>
    <p:extLst>
      <p:ext uri="{BB962C8B-B14F-4D97-AF65-F5344CB8AC3E}">
        <p14:creationId xmlns:p14="http://schemas.microsoft.com/office/powerpoint/2010/main" val="128518407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163395"/>
          </a:xfrm>
        </p:spPr>
        <p:txBody>
          <a:bodyPr>
            <a:normAutofit/>
          </a:bodyPr>
          <a:lstStyle/>
          <a:p>
            <a:r>
              <a:rPr lang="en-US" dirty="0" smtClean="0"/>
              <a:t>History of Audio books</a:t>
            </a:r>
            <a:endParaRPr lang="en-US" dirty="0">
              <a:solidFill>
                <a:schemeClr val="tx2"/>
              </a:solidFill>
            </a:endParaRPr>
          </a:p>
        </p:txBody>
      </p:sp>
      <p:sp>
        <p:nvSpPr>
          <p:cNvPr id="3" name="Text Placeholder 2"/>
          <p:cNvSpPr>
            <a:spLocks noGrp="1"/>
          </p:cNvSpPr>
          <p:nvPr>
            <p:ph type="body" sz="quarter" idx="10"/>
          </p:nvPr>
        </p:nvSpPr>
        <p:spPr>
          <a:xfrm>
            <a:off x="381000" y="1143000"/>
            <a:ext cx="8610600" cy="5257800"/>
          </a:xfrm>
        </p:spPr>
        <p:txBody>
          <a:bodyPr>
            <a:normAutofit fontScale="92500" lnSpcReduction="20000"/>
          </a:bodyPr>
          <a:lstStyle/>
          <a:p>
            <a:r>
              <a:rPr lang="en-US" sz="2800" dirty="0" smtClean="0"/>
              <a:t>1930’s: spoken word albums &amp; recordings for the blind</a:t>
            </a:r>
          </a:p>
          <a:p>
            <a:r>
              <a:rPr lang="en-US" sz="2800" dirty="0" smtClean="0"/>
              <a:t>1948: </a:t>
            </a:r>
            <a:r>
              <a:rPr lang="en-US" sz="2800" dirty="0"/>
              <a:t>Recording for the Blind &amp; Dyslexic (</a:t>
            </a:r>
            <a:r>
              <a:rPr lang="en-US" sz="2800" dirty="0" smtClean="0"/>
              <a:t>RFBD)</a:t>
            </a:r>
          </a:p>
          <a:p>
            <a:r>
              <a:rPr lang="en-US" sz="2800" dirty="0" smtClean="0"/>
              <a:t>1952: </a:t>
            </a:r>
            <a:r>
              <a:rPr lang="en-US" sz="2800" dirty="0"/>
              <a:t>Caedmon Records </a:t>
            </a:r>
            <a:r>
              <a:rPr lang="en-US" sz="2800" dirty="0" smtClean="0"/>
              <a:t>first to sell spoken recordings</a:t>
            </a:r>
          </a:p>
          <a:p>
            <a:r>
              <a:rPr lang="en-US" sz="2800" dirty="0" smtClean="0"/>
              <a:t>1955: Listening Library: schools, libraries, VA hospitals</a:t>
            </a:r>
          </a:p>
          <a:p>
            <a:r>
              <a:rPr lang="en-US" sz="2800" dirty="0" smtClean="0"/>
              <a:t>1970’s: Introduction of cassette tapes (Walkman, cars)</a:t>
            </a:r>
          </a:p>
          <a:p>
            <a:r>
              <a:rPr lang="en-US" sz="2800" dirty="0" smtClean="0"/>
              <a:t>1975: Books on Tape (later acquired by Random House)</a:t>
            </a:r>
          </a:p>
          <a:p>
            <a:r>
              <a:rPr lang="en-US" sz="2800" dirty="0" smtClean="0"/>
              <a:t>1978: Recorded Books founded (big library presence)</a:t>
            </a:r>
          </a:p>
          <a:p>
            <a:r>
              <a:rPr lang="en-US" sz="2800" dirty="0" smtClean="0"/>
              <a:t>1984: Brilliance doubled data  (later acquired by Amazon)</a:t>
            </a:r>
          </a:p>
          <a:p>
            <a:r>
              <a:rPr lang="en-US" sz="2800" dirty="0" smtClean="0"/>
              <a:t>1986: Turning point in the industry (Formation of APA, recognized by Publisher’s Weekly)</a:t>
            </a:r>
          </a:p>
          <a:p>
            <a:r>
              <a:rPr lang="en-US" sz="2800" dirty="0" smtClean="0"/>
              <a:t>1997: Audible</a:t>
            </a:r>
          </a:p>
          <a:p>
            <a:r>
              <a:rPr lang="en-US" sz="2800" dirty="0" smtClean="0"/>
              <a:t>2003: Audible &amp; Apple distribution agreement</a:t>
            </a:r>
          </a:p>
          <a:p>
            <a:r>
              <a:rPr lang="en-US" sz="2800" dirty="0" smtClean="0"/>
              <a:t>2011: ACX launched</a:t>
            </a:r>
          </a:p>
          <a:p>
            <a:r>
              <a:rPr lang="en-US" sz="2800" dirty="0" smtClean="0"/>
              <a:t>2015: Fastest Growing Segment of Publishing (WSJ article)</a:t>
            </a:r>
          </a:p>
        </p:txBody>
      </p:sp>
    </p:spTree>
    <p:extLst>
      <p:ext uri="{BB962C8B-B14F-4D97-AF65-F5344CB8AC3E}">
        <p14:creationId xmlns:p14="http://schemas.microsoft.com/office/powerpoint/2010/main" val="143563528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163395"/>
          </a:xfrm>
        </p:spPr>
        <p:txBody>
          <a:bodyPr>
            <a:normAutofit/>
          </a:bodyPr>
          <a:lstStyle/>
          <a:p>
            <a:r>
              <a:rPr lang="en-US" dirty="0" smtClean="0"/>
              <a:t>Major Influencers in the Industry</a:t>
            </a:r>
            <a:endParaRPr lang="en-US" dirty="0">
              <a:solidFill>
                <a:schemeClr val="tx2"/>
              </a:solidFill>
            </a:endParaRPr>
          </a:p>
        </p:txBody>
      </p:sp>
      <p:sp>
        <p:nvSpPr>
          <p:cNvPr id="3" name="Text Placeholder 2"/>
          <p:cNvSpPr>
            <a:spLocks noGrp="1"/>
          </p:cNvSpPr>
          <p:nvPr>
            <p:ph type="body" sz="quarter" idx="10"/>
          </p:nvPr>
        </p:nvSpPr>
        <p:spPr>
          <a:xfrm>
            <a:off x="381000" y="1447800"/>
            <a:ext cx="8610600" cy="4343400"/>
          </a:xfrm>
        </p:spPr>
        <p:txBody>
          <a:bodyPr>
            <a:normAutofit/>
          </a:bodyPr>
          <a:lstStyle/>
          <a:p>
            <a:r>
              <a:rPr lang="en-US" dirty="0" smtClean="0"/>
              <a:t>Audio Publishers Association</a:t>
            </a:r>
          </a:p>
          <a:p>
            <a:pPr lvl="1"/>
            <a:r>
              <a:rPr lang="en-US" sz="2400" dirty="0" smtClean="0"/>
              <a:t>Founded in May 1986</a:t>
            </a:r>
          </a:p>
          <a:p>
            <a:pPr lvl="1"/>
            <a:r>
              <a:rPr lang="en-US" sz="2400" dirty="0"/>
              <a:t>1994 term “audio book” became a standard</a:t>
            </a:r>
          </a:p>
          <a:p>
            <a:pPr lvl="1"/>
            <a:r>
              <a:rPr lang="en-US" sz="2400" dirty="0"/>
              <a:t>1996 first Audie Award: Oscars of the </a:t>
            </a:r>
            <a:r>
              <a:rPr lang="en-US" sz="2400" dirty="0" smtClean="0"/>
              <a:t>audiobook</a:t>
            </a:r>
            <a:br>
              <a:rPr lang="en-US" sz="2400" dirty="0" smtClean="0"/>
            </a:br>
            <a:endParaRPr lang="en-US" sz="2400" dirty="0"/>
          </a:p>
          <a:p>
            <a:r>
              <a:rPr lang="en-US" dirty="0" smtClean="0"/>
              <a:t>AudioFile</a:t>
            </a:r>
            <a:r>
              <a:rPr lang="en-US" dirty="0" smtClean="0"/>
              <a:t> Magazine</a:t>
            </a:r>
          </a:p>
          <a:p>
            <a:pPr lvl="1"/>
            <a:r>
              <a:rPr lang="en-US" dirty="0" smtClean="0"/>
              <a:t>First published in 1992</a:t>
            </a:r>
          </a:p>
          <a:p>
            <a:pPr lvl="1"/>
            <a:r>
              <a:rPr lang="en-US" dirty="0" smtClean="0"/>
              <a:t>Published 6 times a year</a:t>
            </a:r>
          </a:p>
          <a:p>
            <a:pPr lvl="1"/>
            <a:r>
              <a:rPr lang="en-US" dirty="0" smtClean="0"/>
              <a:t>Earphones Award</a:t>
            </a:r>
          </a:p>
        </p:txBody>
      </p:sp>
    </p:spTree>
    <p:extLst>
      <p:ext uri="{BB962C8B-B14F-4D97-AF65-F5344CB8AC3E}">
        <p14:creationId xmlns:p14="http://schemas.microsoft.com/office/powerpoint/2010/main" val="18603559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163395"/>
          </a:xfrm>
        </p:spPr>
        <p:txBody>
          <a:bodyPr>
            <a:normAutofit/>
          </a:bodyPr>
          <a:lstStyle/>
          <a:p>
            <a:r>
              <a:rPr lang="en-US" dirty="0" smtClean="0"/>
              <a:t>Size of the Market</a:t>
            </a:r>
            <a:endParaRPr lang="en-US" dirty="0">
              <a:solidFill>
                <a:schemeClr val="tx2"/>
              </a:solidFill>
            </a:endParaRPr>
          </a:p>
        </p:txBody>
      </p:sp>
      <p:sp>
        <p:nvSpPr>
          <p:cNvPr id="3" name="Text Placeholder 2"/>
          <p:cNvSpPr>
            <a:spLocks noGrp="1"/>
          </p:cNvSpPr>
          <p:nvPr>
            <p:ph type="body" sz="quarter" idx="10"/>
          </p:nvPr>
        </p:nvSpPr>
        <p:spPr>
          <a:xfrm>
            <a:off x="381000" y="1447800"/>
            <a:ext cx="8610600" cy="4169017"/>
          </a:xfrm>
        </p:spPr>
        <p:txBody>
          <a:bodyPr>
            <a:normAutofit/>
          </a:bodyPr>
          <a:lstStyle/>
          <a:p>
            <a:r>
              <a:rPr lang="en-US" sz="2400" dirty="0">
                <a:latin typeface="Calibri" charset="0"/>
                <a:ea typeface="Calibri" charset="0"/>
                <a:cs typeface="Calibri" charset="0"/>
              </a:rPr>
              <a:t>1986: 9 publishers (5 major)</a:t>
            </a:r>
          </a:p>
          <a:p>
            <a:r>
              <a:rPr lang="en-US" sz="2400" dirty="0">
                <a:latin typeface="Calibri" charset="0"/>
                <a:ea typeface="Calibri" charset="0"/>
                <a:cs typeface="Calibri" charset="0"/>
              </a:rPr>
              <a:t>1985: 21 publishers (Publisher’s Weekly)</a:t>
            </a:r>
          </a:p>
          <a:p>
            <a:r>
              <a:rPr lang="en-US" sz="2400" dirty="0">
                <a:latin typeface="Calibri" charset="0"/>
                <a:ea typeface="Calibri" charset="0"/>
                <a:cs typeface="Calibri" charset="0"/>
              </a:rPr>
              <a:t>1988: 40 </a:t>
            </a:r>
            <a:r>
              <a:rPr lang="en-US" sz="2400" dirty="0" smtClean="0">
                <a:latin typeface="Calibri" charset="0"/>
                <a:ea typeface="Calibri" charset="0"/>
                <a:cs typeface="Calibri" charset="0"/>
              </a:rPr>
              <a:t>publishers</a:t>
            </a:r>
          </a:p>
          <a:p>
            <a:r>
              <a:rPr lang="en-US" sz="2400" dirty="0" smtClean="0">
                <a:latin typeface="Calibri" charset="0"/>
                <a:ea typeface="Calibri" charset="0"/>
                <a:cs typeface="Calibri" charset="0"/>
              </a:rPr>
              <a:t>Lots of Consolidation going (similar to print: big 6 &gt;&gt; big 5)</a:t>
            </a:r>
          </a:p>
          <a:p>
            <a:pPr lvl="1"/>
            <a:r>
              <a:rPr lang="en-US" sz="2000" dirty="0" smtClean="0">
                <a:latin typeface="Calibri" charset="0"/>
                <a:ea typeface="Calibri" charset="0"/>
                <a:cs typeface="Calibri" charset="0"/>
              </a:rPr>
              <a:t>Amazon: ACX &amp; Brilliance</a:t>
            </a:r>
          </a:p>
          <a:p>
            <a:pPr lvl="1"/>
            <a:r>
              <a:rPr lang="en-US" sz="2000" dirty="0" smtClean="0">
                <a:latin typeface="Calibri" charset="0"/>
                <a:ea typeface="Calibri" charset="0"/>
                <a:cs typeface="Calibri" charset="0"/>
              </a:rPr>
              <a:t>Recorded Books: </a:t>
            </a:r>
            <a:r>
              <a:rPr lang="en-US" sz="2000" dirty="0" smtClean="0">
                <a:latin typeface="Calibri" charset="0"/>
                <a:ea typeface="Calibri" charset="0"/>
                <a:cs typeface="Calibri" charset="0"/>
              </a:rPr>
              <a:t>Audiobooks.com</a:t>
            </a:r>
            <a:r>
              <a:rPr lang="en-US" sz="2000" dirty="0" smtClean="0">
                <a:latin typeface="Calibri" charset="0"/>
                <a:ea typeface="Calibri" charset="0"/>
                <a:cs typeface="Calibri" charset="0"/>
              </a:rPr>
              <a:t> | </a:t>
            </a:r>
            <a:r>
              <a:rPr lang="en-US" sz="2000" dirty="0" smtClean="0">
                <a:latin typeface="Calibri" charset="0"/>
                <a:ea typeface="Calibri" charset="0"/>
                <a:cs typeface="Calibri" charset="0"/>
              </a:rPr>
              <a:t>Tantor</a:t>
            </a:r>
            <a:r>
              <a:rPr lang="en-US" sz="2000" dirty="0" smtClean="0">
                <a:latin typeface="Calibri" charset="0"/>
                <a:ea typeface="Calibri" charset="0"/>
                <a:cs typeface="Calibri" charset="0"/>
              </a:rPr>
              <a:t> Media | </a:t>
            </a:r>
            <a:r>
              <a:rPr lang="en-US" sz="2000" dirty="0" smtClean="0">
                <a:latin typeface="Calibri" charset="0"/>
                <a:ea typeface="Calibri" charset="0"/>
                <a:cs typeface="Calibri" charset="0"/>
              </a:rPr>
              <a:t>HighBridge</a:t>
            </a:r>
            <a:r>
              <a:rPr lang="en-US" sz="2000" dirty="0" smtClean="0">
                <a:latin typeface="Calibri" charset="0"/>
                <a:ea typeface="Calibri" charset="0"/>
                <a:cs typeface="Calibri" charset="0"/>
              </a:rPr>
              <a:t> Audio</a:t>
            </a:r>
            <a:endParaRPr lang="en-US" sz="1600" dirty="0" smtClean="0">
              <a:latin typeface="Calibri" charset="0"/>
              <a:ea typeface="Calibri" charset="0"/>
              <a:cs typeface="Calibri" charset="0"/>
            </a:endParaRPr>
          </a:p>
        </p:txBody>
      </p:sp>
    </p:spTree>
    <p:extLst>
      <p:ext uri="{BB962C8B-B14F-4D97-AF65-F5344CB8AC3E}">
        <p14:creationId xmlns:p14="http://schemas.microsoft.com/office/powerpoint/2010/main" val="19969614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163395"/>
          </a:xfrm>
        </p:spPr>
        <p:txBody>
          <a:bodyPr>
            <a:normAutofit/>
          </a:bodyPr>
          <a:lstStyle/>
          <a:p>
            <a:r>
              <a:rPr lang="en-US" dirty="0" smtClean="0"/>
              <a:t>Size of the Market</a:t>
            </a:r>
            <a:endParaRPr lang="en-US" dirty="0">
              <a:solidFill>
                <a:schemeClr val="tx2"/>
              </a:solidFill>
            </a:endParaRPr>
          </a:p>
        </p:txBody>
      </p:sp>
      <p:sp>
        <p:nvSpPr>
          <p:cNvPr id="3" name="Text Placeholder 2"/>
          <p:cNvSpPr>
            <a:spLocks noGrp="1"/>
          </p:cNvSpPr>
          <p:nvPr>
            <p:ph type="body" sz="quarter" idx="10"/>
          </p:nvPr>
        </p:nvSpPr>
        <p:spPr>
          <a:xfrm>
            <a:off x="381000" y="1600200"/>
            <a:ext cx="8610600" cy="4953000"/>
          </a:xfrm>
        </p:spPr>
        <p:txBody>
          <a:bodyPr>
            <a:normAutofit/>
          </a:bodyPr>
          <a:lstStyle/>
          <a:p>
            <a:r>
              <a:rPr lang="en-US" sz="2400" dirty="0" smtClean="0">
                <a:latin typeface="Calibri" charset="0"/>
                <a:ea typeface="Calibri" charset="0"/>
                <a:cs typeface="Calibri" charset="0"/>
              </a:rPr>
              <a:t>2.6 Billion </a:t>
            </a:r>
            <a:r>
              <a:rPr lang="mr-IN" sz="2400" dirty="0" smtClean="0">
                <a:latin typeface="Calibri" charset="0"/>
                <a:ea typeface="Calibri" charset="0"/>
                <a:cs typeface="Calibri" charset="0"/>
              </a:rPr>
              <a:t>–</a:t>
            </a:r>
            <a:r>
              <a:rPr lang="en-US" sz="2400" dirty="0" smtClean="0">
                <a:latin typeface="Calibri" charset="0"/>
                <a:ea typeface="Calibri" charset="0"/>
                <a:cs typeface="Calibri" charset="0"/>
              </a:rPr>
              <a:t> most recent number I can find</a:t>
            </a:r>
          </a:p>
          <a:p>
            <a:pPr lvl="1"/>
            <a:r>
              <a:rPr lang="en-US" sz="2000" dirty="0" smtClean="0">
                <a:latin typeface="Calibri" charset="0"/>
                <a:ea typeface="Calibri" charset="0"/>
                <a:cs typeface="Calibri" charset="0"/>
              </a:rPr>
              <a:t>2014 </a:t>
            </a:r>
            <a:r>
              <a:rPr lang="mr-IN" sz="2000" dirty="0" smtClean="0">
                <a:latin typeface="Calibri" charset="0"/>
                <a:ea typeface="Calibri" charset="0"/>
                <a:cs typeface="Calibri" charset="0"/>
              </a:rPr>
              <a:t>–</a:t>
            </a:r>
            <a:r>
              <a:rPr lang="en-US" sz="2000" dirty="0" smtClean="0">
                <a:latin typeface="Calibri" charset="0"/>
                <a:ea typeface="Calibri" charset="0"/>
                <a:cs typeface="Calibri" charset="0"/>
              </a:rPr>
              <a:t> 2015 growth</a:t>
            </a:r>
          </a:p>
          <a:p>
            <a:pPr lvl="2"/>
            <a:r>
              <a:rPr lang="en-US" sz="1600" dirty="0" smtClean="0">
                <a:latin typeface="Calibri" charset="0"/>
                <a:ea typeface="Calibri" charset="0"/>
                <a:cs typeface="Calibri" charset="0"/>
              </a:rPr>
              <a:t>+38% audio </a:t>
            </a:r>
          </a:p>
          <a:p>
            <a:pPr lvl="2"/>
            <a:r>
              <a:rPr lang="en-US" sz="1600" dirty="0" smtClean="0">
                <a:latin typeface="Calibri" charset="0"/>
                <a:ea typeface="Calibri" charset="0"/>
                <a:cs typeface="Calibri" charset="0"/>
              </a:rPr>
              <a:t>+8% hard cover</a:t>
            </a:r>
          </a:p>
          <a:p>
            <a:pPr lvl="2"/>
            <a:r>
              <a:rPr lang="en-US" sz="1600" dirty="0" smtClean="0">
                <a:latin typeface="Calibri" charset="0"/>
                <a:ea typeface="Calibri" charset="0"/>
                <a:cs typeface="Calibri" charset="0"/>
              </a:rPr>
              <a:t>+3% paperback</a:t>
            </a:r>
          </a:p>
          <a:p>
            <a:pPr lvl="2"/>
            <a:r>
              <a:rPr lang="en-US" sz="1600" dirty="0" smtClean="0">
                <a:latin typeface="Calibri" charset="0"/>
                <a:ea typeface="Calibri" charset="0"/>
                <a:cs typeface="Calibri" charset="0"/>
              </a:rPr>
              <a:t>-11% ebooks</a:t>
            </a:r>
          </a:p>
          <a:p>
            <a:r>
              <a:rPr lang="en-US" sz="2400" dirty="0" smtClean="0">
                <a:latin typeface="Calibri" charset="0"/>
                <a:ea typeface="Calibri" charset="0"/>
                <a:cs typeface="Calibri" charset="0"/>
              </a:rPr>
              <a:t>2 billion hours in 2015 (2x 2014)</a:t>
            </a:r>
          </a:p>
          <a:p>
            <a:r>
              <a:rPr lang="en-US" sz="2400" dirty="0" smtClean="0">
                <a:latin typeface="Calibri" charset="0"/>
                <a:ea typeface="Calibri" charset="0"/>
                <a:cs typeface="Calibri" charset="0"/>
              </a:rPr>
              <a:t>Titles: 2015: 35,574 | 2014: 7,237</a:t>
            </a:r>
          </a:p>
          <a:p>
            <a:r>
              <a:rPr lang="en-US" sz="2400" dirty="0" smtClean="0">
                <a:latin typeface="Calibri" charset="0"/>
                <a:ea typeface="Calibri" charset="0"/>
                <a:cs typeface="Calibri" charset="0"/>
              </a:rPr>
              <a:t>81 million units (AAP </a:t>
            </a:r>
            <a:r>
              <a:rPr lang="mr-IN" sz="2400" dirty="0" smtClean="0">
                <a:latin typeface="Calibri" charset="0"/>
                <a:ea typeface="Calibri" charset="0"/>
                <a:cs typeface="Calibri" charset="0"/>
              </a:rPr>
              <a:t>–</a:t>
            </a:r>
            <a:r>
              <a:rPr lang="en-US" sz="2400" dirty="0" smtClean="0">
                <a:latin typeface="Calibri" charset="0"/>
                <a:ea typeface="Calibri" charset="0"/>
                <a:cs typeface="Calibri" charset="0"/>
              </a:rPr>
              <a:t> 3% of market)</a:t>
            </a:r>
          </a:p>
          <a:p>
            <a:r>
              <a:rPr lang="en-US" sz="2400" dirty="0" smtClean="0">
                <a:latin typeface="Calibri" charset="0"/>
                <a:ea typeface="Calibri" charset="0"/>
                <a:cs typeface="Calibri" charset="0"/>
              </a:rPr>
              <a:t>Voracious readers: 40% more books</a:t>
            </a:r>
            <a:endParaRPr lang="en-US" sz="2400" dirty="0">
              <a:latin typeface="Calibri" charset="0"/>
              <a:ea typeface="Calibri" charset="0"/>
              <a:cs typeface="Calibri" charset="0"/>
            </a:endParaRPr>
          </a:p>
        </p:txBody>
      </p:sp>
      <p:pic>
        <p:nvPicPr>
          <p:cNvPr id="4" name="Picture 3"/>
          <p:cNvPicPr>
            <a:picLocks noChangeAspect="1"/>
          </p:cNvPicPr>
          <p:nvPr/>
        </p:nvPicPr>
        <p:blipFill>
          <a:blip r:embed="rId3"/>
          <a:stretch>
            <a:fillRect/>
          </a:stretch>
        </p:blipFill>
        <p:spPr>
          <a:xfrm>
            <a:off x="5562600" y="2438400"/>
            <a:ext cx="3421234" cy="2148327"/>
          </a:xfrm>
          <a:prstGeom prst="rect">
            <a:avLst/>
          </a:prstGeom>
        </p:spPr>
      </p:pic>
    </p:spTree>
    <p:extLst>
      <p:ext uri="{BB962C8B-B14F-4D97-AF65-F5344CB8AC3E}">
        <p14:creationId xmlns:p14="http://schemas.microsoft.com/office/powerpoint/2010/main" val="210766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163395"/>
          </a:xfrm>
        </p:spPr>
        <p:txBody>
          <a:bodyPr>
            <a:normAutofit/>
          </a:bodyPr>
          <a:lstStyle/>
          <a:p>
            <a:r>
              <a:rPr lang="en-US" dirty="0"/>
              <a:t>Formats: </a:t>
            </a:r>
            <a:r>
              <a:rPr lang="en-US" dirty="0" smtClean="0"/>
              <a:t>Traditional</a:t>
            </a:r>
            <a:endParaRPr lang="en-US" dirty="0">
              <a:solidFill>
                <a:schemeClr val="tx2"/>
              </a:solidFill>
            </a:endParaRPr>
          </a:p>
        </p:txBody>
      </p:sp>
      <p:pic>
        <p:nvPicPr>
          <p:cNvPr id="5" name="Picture 4"/>
          <p:cNvPicPr>
            <a:picLocks noChangeAspect="1"/>
          </p:cNvPicPr>
          <p:nvPr/>
        </p:nvPicPr>
        <p:blipFill>
          <a:blip r:embed="rId3"/>
          <a:stretch>
            <a:fillRect/>
          </a:stretch>
        </p:blipFill>
        <p:spPr>
          <a:xfrm>
            <a:off x="1447800" y="1371600"/>
            <a:ext cx="6400800" cy="5253610"/>
          </a:xfrm>
          <a:prstGeom prst="rect">
            <a:avLst/>
          </a:prstGeom>
        </p:spPr>
      </p:pic>
      <p:sp>
        <p:nvSpPr>
          <p:cNvPr id="7" name="TextBox 6"/>
          <p:cNvSpPr txBox="1"/>
          <p:nvPr/>
        </p:nvSpPr>
        <p:spPr>
          <a:xfrm>
            <a:off x="4419600" y="1752600"/>
            <a:ext cx="1905000" cy="276999"/>
          </a:xfrm>
          <a:prstGeom prst="rect">
            <a:avLst/>
          </a:prstGeom>
          <a:noFill/>
        </p:spPr>
        <p:txBody>
          <a:bodyPr wrap="square" rtlCol="0">
            <a:spAutoFit/>
          </a:bodyPr>
          <a:lstStyle/>
          <a:p>
            <a:r>
              <a:rPr lang="en-US" sz="1200" dirty="0" smtClean="0">
                <a:solidFill>
                  <a:schemeClr val="bg1"/>
                </a:solidFill>
              </a:rPr>
              <a:t>73,000 units</a:t>
            </a:r>
            <a:endParaRPr lang="en-US" sz="1200" dirty="0">
              <a:solidFill>
                <a:schemeClr val="bg1"/>
              </a:solidFill>
            </a:endParaRPr>
          </a:p>
        </p:txBody>
      </p:sp>
    </p:spTree>
    <p:extLst>
      <p:ext uri="{BB962C8B-B14F-4D97-AF65-F5344CB8AC3E}">
        <p14:creationId xmlns:p14="http://schemas.microsoft.com/office/powerpoint/2010/main" val="5836562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163395"/>
          </a:xfrm>
        </p:spPr>
        <p:txBody>
          <a:bodyPr>
            <a:normAutofit/>
          </a:bodyPr>
          <a:lstStyle/>
          <a:p>
            <a:r>
              <a:rPr lang="en-US" dirty="0" smtClean="0"/>
              <a:t>Formats: Self-published</a:t>
            </a:r>
            <a:endParaRPr lang="en-US" dirty="0">
              <a:solidFill>
                <a:schemeClr val="tx2"/>
              </a:solidFill>
            </a:endParaRPr>
          </a:p>
        </p:txBody>
      </p:sp>
      <p:pic>
        <p:nvPicPr>
          <p:cNvPr id="8" name="Picture 7"/>
          <p:cNvPicPr>
            <a:picLocks noChangeAspect="1"/>
          </p:cNvPicPr>
          <p:nvPr/>
        </p:nvPicPr>
        <p:blipFill>
          <a:blip r:embed="rId3"/>
          <a:stretch>
            <a:fillRect/>
          </a:stretch>
        </p:blipFill>
        <p:spPr>
          <a:xfrm>
            <a:off x="1447800" y="1371600"/>
            <a:ext cx="6400800" cy="5254388"/>
          </a:xfrm>
          <a:prstGeom prst="rect">
            <a:avLst/>
          </a:prstGeom>
        </p:spPr>
      </p:pic>
    </p:spTree>
    <p:extLst>
      <p:ext uri="{BB962C8B-B14F-4D97-AF65-F5344CB8AC3E}">
        <p14:creationId xmlns:p14="http://schemas.microsoft.com/office/powerpoint/2010/main" val="13250530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2100-01-01T00:00:00+00:00</AssetExpire>
    <IntlLangReviewDate xmlns="4873beb7-5857-4685-be1f-d57550cc96cc" xsi:nil="true"/>
    <SubmitterId xmlns="4873beb7-5857-4685-be1f-d57550cc96cc" xsi:nil="true"/>
    <IntlLangReview xmlns="4873beb7-5857-4685-be1f-d57550cc96cc" xsi:nil="true"/>
    <EditorialStatus xmlns="4873beb7-5857-4685-be1f-d57550cc96cc" xsi:nil="true"/>
    <OriginAsset xmlns="4873beb7-5857-4685-be1f-d57550cc96cc" xsi:nil="true"/>
    <Markets xmlns="4873beb7-5857-4685-be1f-d57550cc96cc"/>
    <AcquiredFrom xmlns="4873beb7-5857-4685-be1f-d57550cc96cc" xsi:nil="true"/>
    <AssetStart xmlns="4873beb7-5857-4685-be1f-d57550cc96cc">2009-05-30T20:48:32+00:00</AssetStart>
    <PublishStatusLookup xmlns="4873beb7-5857-4685-be1f-d57550cc96cc">
      <Value>265632</Value>
      <Value>1317151</Value>
    </PublishStatusLookup>
    <MarketSpecific xmlns="4873beb7-5857-4685-be1f-d57550cc96cc" xsi:nil="true"/>
    <APAuthor xmlns="4873beb7-5857-4685-be1f-d57550cc96cc">
      <UserInfo>
        <DisplayName/>
        <AccountId>191</AccountId>
        <AccountType/>
      </UserInfo>
    </APAuthor>
    <IntlLangReviewer xmlns="4873beb7-5857-4685-be1f-d57550cc96cc" xsi:nil="true"/>
    <CSXSubmissionDate xmlns="4873beb7-5857-4685-be1f-d57550cc96cc" xsi:nil="true"/>
    <NumericId xmlns="4873beb7-5857-4685-be1f-d57550cc96cc">-1</NumericId>
    <ParentAssetId xmlns="4873beb7-5857-4685-be1f-d57550cc96cc" xsi:nil="true"/>
    <OriginalSourceMarket xmlns="4873beb7-5857-4685-be1f-d57550cc96cc" xsi:nil="true"/>
    <ApprovalStatus xmlns="4873beb7-5857-4685-be1f-d57550cc96cc">InProgress</ApprovalStatus>
    <SourceTitle xmlns="4873beb7-5857-4685-be1f-d57550cc96cc">Sample presentation slides (Dark blue swoosh design)</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TemplateStatus xmlns="4873beb7-5857-4685-be1f-d57550cc96cc">Complete</TemplateStatus>
    <OutputCachingOn xmlns="4873beb7-5857-4685-be1f-d57550cc96cc">false</OutputCachingOn>
    <IsSearchable xmlns="4873beb7-5857-4685-be1f-d57550cc96cc">false</IsSearchable>
    <HandoffToMSDN xmlns="4873beb7-5857-4685-be1f-d57550cc96cc" xsi:nil="true"/>
    <UALocRecommendation xmlns="4873beb7-5857-4685-be1f-d57550cc96cc">Localize</UALocRecommendation>
    <UALocComments xmlns="4873beb7-5857-4685-be1f-d57550cc96cc" xsi:nil="true"/>
    <ShowIn xmlns="4873beb7-5857-4685-be1f-d57550cc96cc">Show everywhere</ShowIn>
    <ThumbnailAssetId xmlns="4873beb7-5857-4685-be1f-d57550cc96cc" xsi:nil="true"/>
    <ContentItem xmlns="4873beb7-5857-4685-be1f-d57550cc96cc" xsi:nil="true"/>
    <LastModifiedDateTime xmlns="4873beb7-5857-4685-be1f-d57550cc96cc" xsi:nil="true"/>
    <ClipArtFilename xmlns="4873beb7-5857-4685-be1f-d57550cc96cc" xsi:nil="true"/>
    <CSXHash xmlns="4873beb7-5857-4685-be1f-d57550cc96cc" xsi:nil="true"/>
    <DirectSourceMarket xmlns="4873beb7-5857-4685-be1f-d57550cc96cc" xsi:nil="true"/>
    <PlannedPubDate xmlns="4873beb7-5857-4685-be1f-d57550cc96cc" xsi:nil="true"/>
    <ArtSampleDocs xmlns="4873beb7-5857-4685-be1f-d57550cc96cc" xsi:nil="true"/>
    <TrustLevel xmlns="4873beb7-5857-4685-be1f-d57550cc96cc">1 Microsoft Managed Content</TrustLevel>
    <CSXSubmissionMarket xmlns="4873beb7-5857-4685-be1f-d57550cc96cc" xsi:nil="true"/>
    <VoteCount xmlns="4873beb7-5857-4685-be1f-d57550cc96cc" xsi:nil="true"/>
    <BusinessGroup xmlns="4873beb7-5857-4685-be1f-d57550cc96cc" xsi:nil="true"/>
    <TimesCloned xmlns="4873beb7-5857-4685-be1f-d57550cc96cc" xsi:nil="true"/>
    <AverageRating xmlns="4873beb7-5857-4685-be1f-d57550cc96cc" xsi:nil="true"/>
    <Provider xmlns="4873beb7-5857-4685-be1f-d57550cc96cc">EY006220130</Provider>
    <UACurrentWords xmlns="4873beb7-5857-4685-be1f-d57550cc96cc">0</UACurrentWords>
    <AssetId xmlns="4873beb7-5857-4685-be1f-d57550cc96cc">TP010286731</AssetId>
    <APEditor xmlns="4873beb7-5857-4685-be1f-d57550cc96cc">
      <UserInfo>
        <DisplayName/>
        <AccountId>92</AccountId>
        <AccountType/>
      </UserInfo>
    </APEditor>
    <DSATActionTaken xmlns="4873beb7-5857-4685-be1f-d57550cc96cc" xsi:nil="true"/>
    <IsDeleted xmlns="4873beb7-5857-4685-be1f-d57550cc96cc">false</IsDeleted>
    <PublishTargets xmlns="4873beb7-5857-4685-be1f-d57550cc96cc">OfficeOnline</PublishTargets>
    <ApprovalLog xmlns="4873beb7-5857-4685-be1f-d57550cc96cc" xsi:nil="true"/>
    <BugNumber xmlns="4873beb7-5857-4685-be1f-d57550cc96cc">193. 197</BugNumber>
    <CrawlForDependencies xmlns="4873beb7-5857-4685-be1f-d57550cc96cc">false</CrawlForDependencies>
    <LastHandOff xmlns="4873beb7-5857-4685-be1f-d57550cc96cc" xsi:nil="true"/>
    <Milestone xmlns="4873beb7-5857-4685-be1f-d57550cc96cc" xsi:nil="true"/>
    <UANotes xmlns="4873beb7-5857-4685-be1f-d57550cc96cc">FedEx</UANotes>
    <PrimaryImageGen xmlns="4873beb7-5857-4685-be1f-d57550cc96cc">true</PrimaryImageGen>
    <TPFriendlyName xmlns="4873beb7-5857-4685-be1f-d57550cc96cc">Sample presentation slides (Dark blue swoosh design)</TPFriendlyName>
    <OpenTemplate xmlns="4873beb7-5857-4685-be1f-d57550cc96cc">true</OpenTemplate>
    <TPInstallLocation xmlns="4873beb7-5857-4685-be1f-d57550cc96cc">{My Templates}</TPInstallLocation>
    <TPCommandLine xmlns="4873beb7-5857-4685-be1f-d57550cc96cc">{PP} /n {FilePath}</TPCommandLine>
    <TPAppVersion xmlns="4873beb7-5857-4685-be1f-d57550cc96cc">12</TPAppVersion>
    <TPLaunchHelpLinkType xmlns="4873beb7-5857-4685-be1f-d57550cc96cc">Template</TPLaunchHelpLinkType>
    <TPLaunchHelpLink xmlns="4873beb7-5857-4685-be1f-d57550cc96cc" xsi:nil="true"/>
    <TPApplication xmlns="4873beb7-5857-4685-be1f-d57550cc96cc">PowerPoint</TPApplication>
    <TPNamespace xmlns="4873beb7-5857-4685-be1f-d57550cc96cc">POWERPNT</TPNamespace>
    <TPExecutable xmlns="4873beb7-5857-4685-be1f-d57550cc96cc" xsi:nil="true"/>
    <TPComponent xmlns="4873beb7-5857-4685-be1f-d57550cc96cc">PPTFiles</TPComponent>
    <TPClientViewer xmlns="4873beb7-5857-4685-be1f-d57550cc96cc">Microsoft Office PowerPoint</TPClientViewer>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116940</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EB305D-779E-4E50-A775-E5F1468C3391}">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62A43BD6-BB12-4855-A62A-BDADBADB0936}">
  <ds:schemaRefs>
    <ds:schemaRef ds:uri="http://schemas.microsoft.com/sharepoint/v3/contenttype/forms"/>
  </ds:schemaRefs>
</ds:datastoreItem>
</file>

<file path=customXml/itemProps3.xml><?xml version="1.0" encoding="utf-8"?>
<ds:datastoreItem xmlns:ds="http://schemas.openxmlformats.org/officeDocument/2006/customXml" ds:itemID="{73B234EE-CE4C-4625-9A05-9421CD1A49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Sample presentation slides (Dark blue swoosh design)</Template>
  <TotalTime>6025</TotalTime>
  <Words>3558</Words>
  <Application>Microsoft Macintosh PowerPoint</Application>
  <PresentationFormat>On-screen Show (4:3)</PresentationFormat>
  <Paragraphs>313</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Calibri</vt:lpstr>
      <vt:lpstr>Courier New</vt:lpstr>
      <vt:lpstr>Mangal</vt:lpstr>
      <vt:lpstr>Wingdings</vt:lpstr>
      <vt:lpstr>Arial</vt:lpstr>
      <vt:lpstr>Blue Segoe 4-3 template-template_April-17-2007</vt:lpstr>
      <vt:lpstr>White with Courier font for code slides</vt:lpstr>
      <vt:lpstr>Audio Books Everything you need to know</vt:lpstr>
      <vt:lpstr>Who am I and how to reach me</vt:lpstr>
      <vt:lpstr>A bit about Michael and his career</vt:lpstr>
      <vt:lpstr>History of Audio books</vt:lpstr>
      <vt:lpstr>Major Influencers in the Industry</vt:lpstr>
      <vt:lpstr>Size of the Market</vt:lpstr>
      <vt:lpstr>Size of the Market</vt:lpstr>
      <vt:lpstr>Formats: Traditional</vt:lpstr>
      <vt:lpstr>Formats: Self-published</vt:lpstr>
      <vt:lpstr>Types of Audio Productions</vt:lpstr>
      <vt:lpstr>Whispersync Technology</vt:lpstr>
      <vt:lpstr>Content Issues to consider</vt:lpstr>
      <vt:lpstr>Audio Book Distribution</vt:lpstr>
      <vt:lpstr>Audio book Producers</vt:lpstr>
      <vt:lpstr>Publishing Options</vt:lpstr>
      <vt:lpstr>Traditional Publishing</vt:lpstr>
      <vt:lpstr>Self Publishing – not as easy as ebooks</vt:lpstr>
      <vt:lpstr>Self-publishing Production</vt:lpstr>
      <vt:lpstr>Audiobook Deals</vt:lpstr>
      <vt:lpstr>Traditional Royalties</vt:lpstr>
      <vt:lpstr>Self-publishing Royalty</vt:lpstr>
      <vt:lpstr>Income for Audio Versions</vt:lpstr>
      <vt:lpstr>Income per Book (before splits)</vt:lpstr>
      <vt:lpstr>Income Breakdown</vt:lpstr>
      <vt:lpstr>Questions</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Format and create an ebook</dc:title>
  <dc:creator>Michael Sullivan</dc:creator>
  <cp:lastModifiedBy>Michael Sullivan</cp:lastModifiedBy>
  <cp:revision>202</cp:revision>
  <cp:lastPrinted>2016-09-10T15:29:34Z</cp:lastPrinted>
  <dcterms:created xsi:type="dcterms:W3CDTF">2015-09-26T06:17:52Z</dcterms:created>
  <dcterms:modified xsi:type="dcterms:W3CDTF">2017-10-31T16:42:59Z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419;#zpp140;#79;#tpl120;#65;#zpp120</vt:lpwstr>
  </property>
  <property fmtid="{D5CDD505-2E9C-101B-9397-08002B2CF9AE}" pid="8" name="PolicheckCounter">
    <vt:lpwstr>0</vt:lpwstr>
  </property>
  <property fmtid="{D5CDD505-2E9C-101B-9397-08002B2CF9AE}" pid="9" name="APTrustLevel">
    <vt:r8>1</vt:r8>
  </property>
</Properties>
</file>